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5" r:id="rId1"/>
  </p:sldMasterIdLst>
  <p:notesMasterIdLst>
    <p:notesMasterId r:id="rId24"/>
  </p:notesMasterIdLst>
  <p:sldIdLst>
    <p:sldId id="314" r:id="rId2"/>
    <p:sldId id="315" r:id="rId3"/>
    <p:sldId id="316" r:id="rId4"/>
    <p:sldId id="317" r:id="rId5"/>
    <p:sldId id="336" r:id="rId6"/>
    <p:sldId id="278" r:id="rId7"/>
    <p:sldId id="348" r:id="rId8"/>
    <p:sldId id="349" r:id="rId9"/>
    <p:sldId id="320" r:id="rId10"/>
    <p:sldId id="323" r:id="rId11"/>
    <p:sldId id="269" r:id="rId12"/>
    <p:sldId id="339" r:id="rId13"/>
    <p:sldId id="342" r:id="rId14"/>
    <p:sldId id="341" r:id="rId15"/>
    <p:sldId id="270" r:id="rId16"/>
    <p:sldId id="347" r:id="rId17"/>
    <p:sldId id="343" r:id="rId18"/>
    <p:sldId id="346" r:id="rId19"/>
    <p:sldId id="344" r:id="rId20"/>
    <p:sldId id="345" r:id="rId21"/>
    <p:sldId id="277" r:id="rId22"/>
    <p:sldId id="335" r:id="rId23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SOMMAIRE" id="{DC82A63B-7674-9E42-849F-9535C881DA50}">
          <p14:sldIdLst>
            <p14:sldId id="314"/>
            <p14:sldId id="315"/>
          </p14:sldIdLst>
        </p14:section>
        <p14:section name="01 - LE SUJET" id="{A42547CE-6795-6746-9426-7C9FCC92A0F0}">
          <p14:sldIdLst>
            <p14:sldId id="316"/>
            <p14:sldId id="317"/>
          </p14:sldIdLst>
        </p14:section>
        <p14:section name="02 - GESTION DE PROJET" id="{C1404130-3161-C34D-BE1D-49D5E024C60B}">
          <p14:sldIdLst>
            <p14:sldId id="336"/>
            <p14:sldId id="278"/>
            <p14:sldId id="348"/>
            <p14:sldId id="349"/>
          </p14:sldIdLst>
        </p14:section>
        <p14:section name="03 - REALISATIONS" id="{70004140-D7C0-BD42-8D20-8763C3D634B3}">
          <p14:sldIdLst>
            <p14:sldId id="320"/>
            <p14:sldId id="323"/>
            <p14:sldId id="269"/>
            <p14:sldId id="339"/>
            <p14:sldId id="342"/>
            <p14:sldId id="341"/>
            <p14:sldId id="270"/>
            <p14:sldId id="347"/>
            <p14:sldId id="343"/>
            <p14:sldId id="346"/>
            <p14:sldId id="344"/>
            <p14:sldId id="345"/>
          </p14:sldIdLst>
        </p14:section>
        <p14:section name="04 - DEMONSTRATION" id="{A420177A-DF01-1746-9369-6AD7E809CF90}">
          <p14:sldIdLst>
            <p14:sldId id="277"/>
          </p14:sldIdLst>
        </p14:section>
        <p14:section name="CONCLUSION" id="{7D6B8D03-8B05-3049-992A-46CC0EC9CC45}">
          <p14:sldIdLst>
            <p14:sldId id="33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34343"/>
    <a:srgbClr val="E4E4E4"/>
    <a:srgbClr val="5D7D94"/>
    <a:srgbClr val="E6E6E6"/>
    <a:srgbClr val="E8E8E8"/>
    <a:srgbClr val="EEEEEE"/>
    <a:srgbClr val="000000"/>
    <a:srgbClr val="005686"/>
    <a:srgbClr val="C5BCFA"/>
    <a:srgbClr val="250DB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A80E784-BBC6-E3DB-C81A-A70A1EA9F344}" v="7" dt="2022-05-31T11:47:49.836"/>
    <p1510:client id="{54CC90EC-A71A-FF64-6AFC-77F5017FFFF5}" v="402" dt="2022-05-31T09:21:45.166"/>
    <p1510:client id="{7411DA80-FE96-3BC2-9798-04D37409659D}" v="123" dt="2022-05-31T08:34:11.818"/>
    <p1510:client id="{F7968F48-CB0E-7D47-9206-AF846EE084EF}" v="327" dt="2022-05-31T11:59:27.99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697"/>
    <p:restoredTop sz="94582"/>
  </p:normalViewPr>
  <p:slideViewPr>
    <p:cSldViewPr snapToGrid="0" snapToObjects="1">
      <p:cViewPr varScale="1">
        <p:scale>
          <a:sx n="160" d="100"/>
          <a:sy n="160" d="100"/>
        </p:scale>
        <p:origin x="240" y="16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Thibaut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1139321eabc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1139321eabc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Thomas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113b4eee84a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113b4eee84a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Thomas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113b4eee84a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113b4eee84a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Thomas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540826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1139321eabc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1139321eabc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Thomas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err="1"/>
              <a:t>Xgboost</a:t>
            </a:r>
            <a:r>
              <a:rPr lang="fr-FR" dirty="0"/>
              <a:t> un des + performants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506713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Thomas</a:t>
            </a:r>
          </a:p>
        </p:txBody>
      </p:sp>
    </p:spTree>
    <p:extLst>
      <p:ext uri="{BB962C8B-B14F-4D97-AF65-F5344CB8AC3E}">
        <p14:creationId xmlns:p14="http://schemas.microsoft.com/office/powerpoint/2010/main" val="15349240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9baafe93df_0_7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9baafe93df_0_7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fr-FR"/>
              <a:t>Thibaut + Max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>
                <a:latin typeface="Calibri"/>
                <a:cs typeface="Calibri"/>
              </a:rPr>
              <a:t>Thibaut</a:t>
            </a:r>
          </a:p>
        </p:txBody>
      </p:sp>
    </p:spTree>
    <p:extLst>
      <p:ext uri="{BB962C8B-B14F-4D97-AF65-F5344CB8AC3E}">
        <p14:creationId xmlns:p14="http://schemas.microsoft.com/office/powerpoint/2010/main" val="7256545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113b4eee84a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113b4eee84a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fr-FR"/>
              <a:t>Max</a:t>
            </a:r>
          </a:p>
          <a:p>
            <a:pPr marL="0" indent="0">
              <a:buNone/>
            </a:pPr>
            <a:r>
              <a:rPr lang="fr-FR"/>
              <a:t>Penser à changer les </a:t>
            </a:r>
            <a:r>
              <a:rPr lang="fr-FR" err="1"/>
              <a:t>crédentials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6354462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113b4eee84a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113b4eee84a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fr-FR"/>
              <a:t>Max</a:t>
            </a:r>
          </a:p>
          <a:p>
            <a:pPr marL="0" indent="0">
              <a:buNone/>
            </a:pPr>
            <a:r>
              <a:rPr lang="fr-FR"/>
              <a:t>Configuration : création de clés pour connexion SSH – configuration des </a:t>
            </a:r>
            <a:r>
              <a:rPr lang="fr-FR" err="1"/>
              <a:t>policy</a:t>
            </a:r>
            <a:r>
              <a:rPr lang="fr-FR"/>
              <a:t> group pour permettre les connexions via nos IP + connexion port 27017 pour connexion MongoDB</a:t>
            </a:r>
          </a:p>
        </p:txBody>
      </p:sp>
    </p:spTree>
    <p:extLst>
      <p:ext uri="{BB962C8B-B14F-4D97-AF65-F5344CB8AC3E}">
        <p14:creationId xmlns:p14="http://schemas.microsoft.com/office/powerpoint/2010/main" val="3367920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113b4eee84a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113b4eee84a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Max</a:t>
            </a:r>
          </a:p>
        </p:txBody>
      </p:sp>
    </p:spTree>
    <p:extLst>
      <p:ext uri="{BB962C8B-B14F-4D97-AF65-F5344CB8AC3E}">
        <p14:creationId xmlns:p14="http://schemas.microsoft.com/office/powerpoint/2010/main" val="21986237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9baafe93df_0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9baafe93df_0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Thibaut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113b4eee84a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113b4eee84a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Max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27750303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9baafe93df_0_9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3" name="Google Shape;613;g9baafe93df_0_9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Max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9baafe93df_0_3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9baafe93df_0_3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Max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9baafe93df_0_3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9baafe93df_0_3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Max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fr-FR"/>
              <a:t>Max</a:t>
            </a:r>
          </a:p>
        </p:txBody>
      </p:sp>
    </p:spTree>
    <p:extLst>
      <p:ext uri="{BB962C8B-B14F-4D97-AF65-F5344CB8AC3E}">
        <p14:creationId xmlns:p14="http://schemas.microsoft.com/office/powerpoint/2010/main" val="19884609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9baafe93df_0_7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9baafe93df_0_7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Thibaut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2072766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9baafe93df_0_9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8" name="Google Shape;628;g9baafe93df_0_9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Thibaut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9baafe93df_0_9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8" name="Google Shape;628;g9baafe93df_0_9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Thibaut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3057424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9baafe93df_0_9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8" name="Google Shape;628;g9baafe93df_0_9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Thibaut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979502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9baafe93df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9baafe93df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Thomas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135981" y="1393699"/>
            <a:ext cx="68868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670681" y="2933522"/>
            <a:ext cx="43521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4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>
            <a:spLocks noGrp="1"/>
          </p:cNvSpPr>
          <p:nvPr>
            <p:ph type="ctrTitle"/>
          </p:nvPr>
        </p:nvSpPr>
        <p:spPr>
          <a:xfrm>
            <a:off x="3385875" y="2098650"/>
            <a:ext cx="23724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ctrTitle" idx="2"/>
          </p:nvPr>
        </p:nvSpPr>
        <p:spPr>
          <a:xfrm>
            <a:off x="390296" y="201653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subTitle" idx="1"/>
          </p:nvPr>
        </p:nvSpPr>
        <p:spPr>
          <a:xfrm>
            <a:off x="690446" y="580278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title" idx="3" hasCustomPrompt="1"/>
          </p:nvPr>
        </p:nvSpPr>
        <p:spPr>
          <a:xfrm>
            <a:off x="2118448" y="54444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3"/>
          <p:cNvSpPr txBox="1">
            <a:spLocks noGrp="1"/>
          </p:cNvSpPr>
          <p:nvPr>
            <p:ph type="title" idx="4" hasCustomPrompt="1"/>
          </p:nvPr>
        </p:nvSpPr>
        <p:spPr>
          <a:xfrm>
            <a:off x="2105406" y="151580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0" name="Google Shape;60;p13"/>
          <p:cNvSpPr txBox="1">
            <a:spLocks noGrp="1"/>
          </p:cNvSpPr>
          <p:nvPr>
            <p:ph type="title" idx="5" hasCustomPrompt="1"/>
          </p:nvPr>
        </p:nvSpPr>
        <p:spPr>
          <a:xfrm>
            <a:off x="2105406" y="248716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1" name="Google Shape;61;p13"/>
          <p:cNvSpPr txBox="1">
            <a:spLocks noGrp="1"/>
          </p:cNvSpPr>
          <p:nvPr>
            <p:ph type="title" idx="6" hasCustomPrompt="1"/>
          </p:nvPr>
        </p:nvSpPr>
        <p:spPr>
          <a:xfrm>
            <a:off x="5922008" y="2092638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2" name="Google Shape;62;p13"/>
          <p:cNvSpPr txBox="1">
            <a:spLocks noGrp="1"/>
          </p:cNvSpPr>
          <p:nvPr>
            <p:ph type="title" idx="7" hasCustomPrompt="1"/>
          </p:nvPr>
        </p:nvSpPr>
        <p:spPr>
          <a:xfrm>
            <a:off x="5922008" y="3112336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3" name="Google Shape;63;p13"/>
          <p:cNvSpPr txBox="1">
            <a:spLocks noGrp="1"/>
          </p:cNvSpPr>
          <p:nvPr>
            <p:ph type="title" idx="8" hasCustomPrompt="1"/>
          </p:nvPr>
        </p:nvSpPr>
        <p:spPr>
          <a:xfrm>
            <a:off x="5922008" y="4132033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3"/>
          <p:cNvSpPr txBox="1">
            <a:spLocks noGrp="1"/>
          </p:cNvSpPr>
          <p:nvPr>
            <p:ph type="ctrTitle" idx="9"/>
          </p:nvPr>
        </p:nvSpPr>
        <p:spPr>
          <a:xfrm>
            <a:off x="390296" y="1167854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subTitle" idx="13"/>
          </p:nvPr>
        </p:nvSpPr>
        <p:spPr>
          <a:xfrm>
            <a:off x="690446" y="1546477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ctrTitle" idx="14"/>
          </p:nvPr>
        </p:nvSpPr>
        <p:spPr>
          <a:xfrm>
            <a:off x="390296" y="2141336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subTitle" idx="15"/>
          </p:nvPr>
        </p:nvSpPr>
        <p:spPr>
          <a:xfrm>
            <a:off x="690446" y="2519956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ctrTitle" idx="16"/>
          </p:nvPr>
        </p:nvSpPr>
        <p:spPr>
          <a:xfrm>
            <a:off x="6811558" y="1775180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subTitle" idx="17"/>
          </p:nvPr>
        </p:nvSpPr>
        <p:spPr>
          <a:xfrm>
            <a:off x="6811558" y="2153805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ctrTitle" idx="18"/>
          </p:nvPr>
        </p:nvSpPr>
        <p:spPr>
          <a:xfrm>
            <a:off x="6811558" y="2799095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subTitle" idx="19"/>
          </p:nvPr>
        </p:nvSpPr>
        <p:spPr>
          <a:xfrm>
            <a:off x="6811558" y="3177717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ctrTitle" idx="20"/>
          </p:nvPr>
        </p:nvSpPr>
        <p:spPr>
          <a:xfrm>
            <a:off x="6811558" y="3811353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subTitle" idx="21"/>
          </p:nvPr>
        </p:nvSpPr>
        <p:spPr>
          <a:xfrm>
            <a:off x="6811558" y="4189973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74" name="Google Shape;74;p1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4"/>
          <p:cNvSpPr txBox="1">
            <a:spLocks noGrp="1"/>
          </p:cNvSpPr>
          <p:nvPr>
            <p:ph type="ctrTitle"/>
          </p:nvPr>
        </p:nvSpPr>
        <p:spPr>
          <a:xfrm flipH="1">
            <a:off x="2747779" y="2635675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77" name="Google Shape;77;p14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4964179" y="23238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4"/>
          <p:cNvSpPr txBox="1">
            <a:spLocks noGrp="1"/>
          </p:cNvSpPr>
          <p:nvPr>
            <p:ph type="subTitle" idx="1"/>
          </p:nvPr>
        </p:nvSpPr>
        <p:spPr>
          <a:xfrm>
            <a:off x="3718579" y="4030481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CUSTOM_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>
            <a:spLocks noGrp="1"/>
          </p:cNvSpPr>
          <p:nvPr>
            <p:ph type="ctrTitle"/>
          </p:nvPr>
        </p:nvSpPr>
        <p:spPr>
          <a:xfrm flipH="1">
            <a:off x="1180003" y="1347038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7" name="Google Shape;87;p16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1180003" y="1035213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88" name="Google Shape;88;p16"/>
          <p:cNvSpPr txBox="1">
            <a:spLocks noGrp="1"/>
          </p:cNvSpPr>
          <p:nvPr>
            <p:ph type="subTitle" idx="1"/>
          </p:nvPr>
        </p:nvSpPr>
        <p:spPr>
          <a:xfrm>
            <a:off x="1180003" y="2742989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4">
  <p:cSld name="CUSTOM_16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>
            <a:spLocks noGrp="1"/>
          </p:cNvSpPr>
          <p:nvPr>
            <p:ph type="ctrTitle"/>
          </p:nvPr>
        </p:nvSpPr>
        <p:spPr>
          <a:xfrm flipH="1">
            <a:off x="2260329" y="2193805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92" name="Google Shape;92;p17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2260329" y="188198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93" name="Google Shape;93;p17"/>
          <p:cNvSpPr txBox="1">
            <a:spLocks noGrp="1"/>
          </p:cNvSpPr>
          <p:nvPr>
            <p:ph type="subTitle" idx="1"/>
          </p:nvPr>
        </p:nvSpPr>
        <p:spPr>
          <a:xfrm>
            <a:off x="2260329" y="3476054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5">
  <p:cSld name="CUSTOM_1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>
            <a:spLocks noGrp="1"/>
          </p:cNvSpPr>
          <p:nvPr>
            <p:ph type="ctrTitle"/>
          </p:nvPr>
        </p:nvSpPr>
        <p:spPr>
          <a:xfrm flipH="1">
            <a:off x="1698072" y="2178475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97" name="Google Shape;97;p18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3914472" y="18666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98" name="Google Shape;98;p18"/>
          <p:cNvSpPr txBox="1">
            <a:spLocks noGrp="1"/>
          </p:cNvSpPr>
          <p:nvPr>
            <p:ph type="subTitle" idx="1"/>
          </p:nvPr>
        </p:nvSpPr>
        <p:spPr>
          <a:xfrm>
            <a:off x="2668872" y="3476054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3">
  <p:cSld name="CUSTOM_3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9"/>
          <p:cNvSpPr txBox="1">
            <a:spLocks noGrp="1"/>
          </p:cNvSpPr>
          <p:nvPr>
            <p:ph type="body" idx="1"/>
          </p:nvPr>
        </p:nvSpPr>
        <p:spPr>
          <a:xfrm>
            <a:off x="722375" y="1447800"/>
            <a:ext cx="3589200" cy="315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02" name="Google Shape;102;p19"/>
          <p:cNvSpPr txBox="1">
            <a:spLocks noGrp="1"/>
          </p:cNvSpPr>
          <p:nvPr>
            <p:ph type="body" idx="2"/>
          </p:nvPr>
        </p:nvSpPr>
        <p:spPr>
          <a:xfrm>
            <a:off x="4832400" y="1447800"/>
            <a:ext cx="3589200" cy="315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03" name="Google Shape;103;p19"/>
          <p:cNvSpPr txBox="1">
            <a:spLocks noGrp="1"/>
          </p:cNvSpPr>
          <p:nvPr>
            <p:ph type="subTitle" idx="3"/>
          </p:nvPr>
        </p:nvSpPr>
        <p:spPr>
          <a:xfrm>
            <a:off x="723900" y="952500"/>
            <a:ext cx="7699200" cy="3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>
                <a:solidFill>
                  <a:schemeClr val="hlink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19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5" name="Google Shape;105;p1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1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1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7" name="Google Shape;117;p21"/>
          <p:cNvSpPr txBox="1">
            <a:spLocks noGrp="1"/>
          </p:cNvSpPr>
          <p:nvPr>
            <p:ph type="ctrTitle" idx="2"/>
          </p:nvPr>
        </p:nvSpPr>
        <p:spPr>
          <a:xfrm>
            <a:off x="2285760" y="1652042"/>
            <a:ext cx="17931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18" name="Google Shape;118;p21"/>
          <p:cNvSpPr txBox="1">
            <a:spLocks noGrp="1"/>
          </p:cNvSpPr>
          <p:nvPr>
            <p:ph type="subTitle" idx="1"/>
          </p:nvPr>
        </p:nvSpPr>
        <p:spPr>
          <a:xfrm>
            <a:off x="2285760" y="1946292"/>
            <a:ext cx="1708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19" name="Google Shape;119;p21"/>
          <p:cNvSpPr txBox="1">
            <a:spLocks noGrp="1"/>
          </p:cNvSpPr>
          <p:nvPr>
            <p:ph type="ctrTitle" idx="3"/>
          </p:nvPr>
        </p:nvSpPr>
        <p:spPr>
          <a:xfrm>
            <a:off x="2285760" y="3570573"/>
            <a:ext cx="17931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20" name="Google Shape;120;p21"/>
          <p:cNvSpPr txBox="1">
            <a:spLocks noGrp="1"/>
          </p:cNvSpPr>
          <p:nvPr>
            <p:ph type="subTitle" idx="4"/>
          </p:nvPr>
        </p:nvSpPr>
        <p:spPr>
          <a:xfrm>
            <a:off x="2285760" y="3864823"/>
            <a:ext cx="1708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21" name="Google Shape;121;p21"/>
          <p:cNvSpPr txBox="1">
            <a:spLocks noGrp="1"/>
          </p:cNvSpPr>
          <p:nvPr>
            <p:ph type="ctrTitle" idx="5"/>
          </p:nvPr>
        </p:nvSpPr>
        <p:spPr>
          <a:xfrm>
            <a:off x="5047297" y="1652042"/>
            <a:ext cx="17931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22" name="Google Shape;122;p21"/>
          <p:cNvSpPr txBox="1">
            <a:spLocks noGrp="1"/>
          </p:cNvSpPr>
          <p:nvPr>
            <p:ph type="subTitle" idx="6"/>
          </p:nvPr>
        </p:nvSpPr>
        <p:spPr>
          <a:xfrm>
            <a:off x="5047299" y="1946292"/>
            <a:ext cx="17931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23" name="Google Shape;123;p21"/>
          <p:cNvSpPr txBox="1">
            <a:spLocks noGrp="1"/>
          </p:cNvSpPr>
          <p:nvPr>
            <p:ph type="ctrTitle" idx="7"/>
          </p:nvPr>
        </p:nvSpPr>
        <p:spPr>
          <a:xfrm>
            <a:off x="5047297" y="3570573"/>
            <a:ext cx="17931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24" name="Google Shape;124;p21"/>
          <p:cNvSpPr txBox="1">
            <a:spLocks noGrp="1"/>
          </p:cNvSpPr>
          <p:nvPr>
            <p:ph type="subTitle" idx="8"/>
          </p:nvPr>
        </p:nvSpPr>
        <p:spPr>
          <a:xfrm>
            <a:off x="5047299" y="3864823"/>
            <a:ext cx="17931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25" name="Google Shape;125;p2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1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2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28" name="Google Shape;128;p22"/>
          <p:cNvSpPr txBox="1">
            <a:spLocks noGrp="1"/>
          </p:cNvSpPr>
          <p:nvPr>
            <p:ph type="ctrTitle" idx="2"/>
          </p:nvPr>
        </p:nvSpPr>
        <p:spPr>
          <a:xfrm>
            <a:off x="464478" y="1806500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29" name="Google Shape;129;p22"/>
          <p:cNvSpPr txBox="1">
            <a:spLocks noGrp="1"/>
          </p:cNvSpPr>
          <p:nvPr>
            <p:ph type="subTitle" idx="1"/>
          </p:nvPr>
        </p:nvSpPr>
        <p:spPr>
          <a:xfrm>
            <a:off x="616128" y="2100749"/>
            <a:ext cx="1477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30" name="Google Shape;130;p22"/>
          <p:cNvSpPr txBox="1">
            <a:spLocks noGrp="1"/>
          </p:cNvSpPr>
          <p:nvPr>
            <p:ph type="ctrTitle" idx="3"/>
          </p:nvPr>
        </p:nvSpPr>
        <p:spPr>
          <a:xfrm>
            <a:off x="2077426" y="1806500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31" name="Google Shape;131;p22"/>
          <p:cNvSpPr txBox="1">
            <a:spLocks noGrp="1"/>
          </p:cNvSpPr>
          <p:nvPr>
            <p:ph type="subTitle" idx="4"/>
          </p:nvPr>
        </p:nvSpPr>
        <p:spPr>
          <a:xfrm>
            <a:off x="2229076" y="2100749"/>
            <a:ext cx="1477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32" name="Google Shape;132;p22"/>
          <p:cNvSpPr txBox="1">
            <a:spLocks noGrp="1"/>
          </p:cNvSpPr>
          <p:nvPr>
            <p:ph type="ctrTitle" idx="5"/>
          </p:nvPr>
        </p:nvSpPr>
        <p:spPr>
          <a:xfrm>
            <a:off x="3690375" y="1806500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33" name="Google Shape;133;p22"/>
          <p:cNvSpPr txBox="1">
            <a:spLocks noGrp="1"/>
          </p:cNvSpPr>
          <p:nvPr>
            <p:ph type="subTitle" idx="6"/>
          </p:nvPr>
        </p:nvSpPr>
        <p:spPr>
          <a:xfrm>
            <a:off x="3842025" y="2100749"/>
            <a:ext cx="1477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34" name="Google Shape;134;p22"/>
          <p:cNvSpPr txBox="1">
            <a:spLocks noGrp="1"/>
          </p:cNvSpPr>
          <p:nvPr>
            <p:ph type="ctrTitle" idx="7"/>
          </p:nvPr>
        </p:nvSpPr>
        <p:spPr>
          <a:xfrm>
            <a:off x="3707117" y="3549862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35" name="Google Shape;135;p22"/>
          <p:cNvSpPr txBox="1">
            <a:spLocks noGrp="1"/>
          </p:cNvSpPr>
          <p:nvPr>
            <p:ph type="subTitle" idx="8"/>
          </p:nvPr>
        </p:nvSpPr>
        <p:spPr>
          <a:xfrm>
            <a:off x="3858772" y="3890201"/>
            <a:ext cx="1477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36" name="Google Shape;136;p22"/>
          <p:cNvSpPr txBox="1">
            <a:spLocks noGrp="1"/>
          </p:cNvSpPr>
          <p:nvPr>
            <p:ph type="ctrTitle" idx="9"/>
          </p:nvPr>
        </p:nvSpPr>
        <p:spPr>
          <a:xfrm>
            <a:off x="5343519" y="3549862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37" name="Google Shape;137;p22"/>
          <p:cNvSpPr txBox="1">
            <a:spLocks noGrp="1"/>
          </p:cNvSpPr>
          <p:nvPr>
            <p:ph type="subTitle" idx="13"/>
          </p:nvPr>
        </p:nvSpPr>
        <p:spPr>
          <a:xfrm>
            <a:off x="5500261" y="3890201"/>
            <a:ext cx="1477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38" name="Google Shape;138;p22"/>
          <p:cNvSpPr txBox="1">
            <a:spLocks noGrp="1"/>
          </p:cNvSpPr>
          <p:nvPr>
            <p:ph type="ctrTitle" idx="14"/>
          </p:nvPr>
        </p:nvSpPr>
        <p:spPr>
          <a:xfrm>
            <a:off x="6979921" y="3549862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39" name="Google Shape;139;p22"/>
          <p:cNvSpPr txBox="1">
            <a:spLocks noGrp="1"/>
          </p:cNvSpPr>
          <p:nvPr>
            <p:ph type="subTitle" idx="15"/>
          </p:nvPr>
        </p:nvSpPr>
        <p:spPr>
          <a:xfrm>
            <a:off x="7141750" y="3890201"/>
            <a:ext cx="14568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40" name="Google Shape;140;p2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6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3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43" name="Google Shape;143;p2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ctrTitle"/>
          </p:nvPr>
        </p:nvSpPr>
        <p:spPr>
          <a:xfrm flipH="1">
            <a:off x="1147650" y="3085150"/>
            <a:ext cx="5005500" cy="102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1147579" y="23238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1147575" y="4028959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4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46" name="Google Shape;146;p2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8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5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49" name="Google Shape;149;p2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CUSTOM_9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6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52" name="Google Shape;152;p2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10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8"/>
          <p:cNvSpPr txBox="1">
            <a:spLocks noGrp="1"/>
          </p:cNvSpPr>
          <p:nvPr>
            <p:ph type="ctrTitle"/>
          </p:nvPr>
        </p:nvSpPr>
        <p:spPr>
          <a:xfrm flipH="1">
            <a:off x="1974150" y="1161000"/>
            <a:ext cx="5195700" cy="136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64" name="Google Shape;164;p28"/>
          <p:cNvSpPr txBox="1">
            <a:spLocks noGrp="1"/>
          </p:cNvSpPr>
          <p:nvPr>
            <p:ph type="subTitle" idx="1"/>
          </p:nvPr>
        </p:nvSpPr>
        <p:spPr>
          <a:xfrm>
            <a:off x="2152500" y="2494850"/>
            <a:ext cx="48390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28"/>
          <p:cNvSpPr txBox="1"/>
          <p:nvPr/>
        </p:nvSpPr>
        <p:spPr>
          <a:xfrm>
            <a:off x="625906" y="3722418"/>
            <a:ext cx="3830100" cy="17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CREDITS: This presentation template was created by </a:t>
            </a:r>
            <a:r>
              <a:rPr lang="en" sz="1000" b="1">
                <a:solidFill>
                  <a:srgbClr val="434343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including icons by </a:t>
            </a:r>
            <a:r>
              <a:rPr lang="en" sz="1000" b="1">
                <a:solidFill>
                  <a:srgbClr val="434343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and infographics &amp; images by </a:t>
            </a:r>
            <a:r>
              <a:rPr lang="en" sz="1000" b="1">
                <a:solidFill>
                  <a:srgbClr val="434343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0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. </a:t>
            </a:r>
            <a:endParaRPr sz="1000">
              <a:solidFill>
                <a:srgbClr val="43434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Please keep this slide for attribution.</a:t>
            </a:r>
            <a:endParaRPr sz="900" b="1">
              <a:solidFill>
                <a:srgbClr val="43434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66" name="Google Shape;166;p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870650" y="1144200"/>
            <a:ext cx="6919200" cy="351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00"/>
              <a:buFont typeface="Nunito Light"/>
              <a:buAutoNum type="arabicPeriod"/>
              <a:defRPr>
                <a:solidFill>
                  <a:srgbClr val="000000"/>
                </a:solidFill>
              </a:defRPr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lphaLcPeriod"/>
              <a:defRPr>
                <a:solidFill>
                  <a:srgbClr val="000000"/>
                </a:solidFill>
              </a:defRPr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romanLcPeriod"/>
              <a:defRPr>
                <a:solidFill>
                  <a:srgbClr val="000000"/>
                </a:solidFill>
              </a:defRPr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rabicPeriod"/>
              <a:defRPr>
                <a:solidFill>
                  <a:srgbClr val="000000"/>
                </a:solidFill>
              </a:defRPr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lphaLcPeriod"/>
              <a:defRPr>
                <a:solidFill>
                  <a:srgbClr val="000000"/>
                </a:solidFill>
              </a:defRPr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romanLcPeriod"/>
              <a:defRPr>
                <a:solidFill>
                  <a:srgbClr val="000000"/>
                </a:solidFill>
              </a:defRPr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rabicPeriod"/>
              <a:defRPr>
                <a:solidFill>
                  <a:srgbClr val="000000"/>
                </a:solidFill>
              </a:defRPr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lphaLcPeriod"/>
              <a:defRPr>
                <a:solidFill>
                  <a:srgbClr val="000000"/>
                </a:solidFill>
              </a:defRPr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Nunito Light"/>
              <a:buAutoNum type="romanLcPeriod"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rgbClr val="000000"/>
                </a:solidFill>
              </a:defRPr>
            </a:lvl1pPr>
            <a:lvl2pPr lvl="1">
              <a:buNone/>
              <a:defRPr>
                <a:solidFill>
                  <a:srgbClr val="000000"/>
                </a:solidFill>
              </a:defRPr>
            </a:lvl2pPr>
            <a:lvl3pPr lvl="2">
              <a:buNone/>
              <a:defRPr>
                <a:solidFill>
                  <a:srgbClr val="000000"/>
                </a:solidFill>
              </a:defRPr>
            </a:lvl3pPr>
            <a:lvl4pPr lvl="3">
              <a:buNone/>
              <a:defRPr>
                <a:solidFill>
                  <a:srgbClr val="000000"/>
                </a:solidFill>
              </a:defRPr>
            </a:lvl4pPr>
            <a:lvl5pPr lvl="4">
              <a:buNone/>
              <a:defRPr>
                <a:solidFill>
                  <a:srgbClr val="000000"/>
                </a:solidFill>
              </a:defRPr>
            </a:lvl5pPr>
            <a:lvl6pPr lvl="5">
              <a:buNone/>
              <a:defRPr>
                <a:solidFill>
                  <a:srgbClr val="000000"/>
                </a:solidFill>
              </a:defRPr>
            </a:lvl6pPr>
            <a:lvl7pPr lvl="6">
              <a:buNone/>
              <a:defRPr>
                <a:solidFill>
                  <a:srgbClr val="000000"/>
                </a:solidFill>
              </a:defRPr>
            </a:lvl7pPr>
            <a:lvl8pPr lvl="7">
              <a:buNone/>
              <a:defRPr>
                <a:solidFill>
                  <a:srgbClr val="000000"/>
                </a:solidFill>
              </a:defRPr>
            </a:lvl8pPr>
            <a:lvl9pPr lvl="8">
              <a:buNone/>
              <a:defRPr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ctrTitle" idx="2"/>
          </p:nvPr>
        </p:nvSpPr>
        <p:spPr>
          <a:xfrm>
            <a:off x="1741950" y="2846700"/>
            <a:ext cx="12579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ubTitle" idx="1"/>
          </p:nvPr>
        </p:nvSpPr>
        <p:spPr>
          <a:xfrm>
            <a:off x="1741950" y="1650025"/>
            <a:ext cx="21573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3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ctrTitle" idx="3"/>
          </p:nvPr>
        </p:nvSpPr>
        <p:spPr>
          <a:xfrm>
            <a:off x="5633751" y="3635300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ubTitle" idx="4"/>
          </p:nvPr>
        </p:nvSpPr>
        <p:spPr>
          <a:xfrm>
            <a:off x="5256958" y="2440056"/>
            <a:ext cx="21573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3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>
            <a:spLocks noGrp="1"/>
          </p:cNvSpPr>
          <p:nvPr>
            <p:ph type="ctrTitle"/>
          </p:nvPr>
        </p:nvSpPr>
        <p:spPr>
          <a:xfrm>
            <a:off x="2638350" y="376498"/>
            <a:ext cx="38673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subTitle" idx="1"/>
          </p:nvPr>
        </p:nvSpPr>
        <p:spPr>
          <a:xfrm>
            <a:off x="2580225" y="2314225"/>
            <a:ext cx="3983400" cy="10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>
            <a:spLocks noGrp="1"/>
          </p:cNvSpPr>
          <p:nvPr>
            <p:ph type="ctrTitle"/>
          </p:nvPr>
        </p:nvSpPr>
        <p:spPr>
          <a:xfrm flipH="1">
            <a:off x="1193529" y="1611150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2pPr>
            <a:lvl3pPr lvl="2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3pPr>
            <a:lvl4pPr lvl="3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4pPr>
            <a:lvl5pPr lvl="4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5pPr>
            <a:lvl6pPr lvl="5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6pPr>
            <a:lvl7pPr lvl="6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7pPr>
            <a:lvl8pPr lvl="7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8pPr>
            <a:lvl9pPr lvl="8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0"/>
          <p:cNvSpPr txBox="1">
            <a:spLocks noGrp="1"/>
          </p:cNvSpPr>
          <p:nvPr>
            <p:ph type="ctrTitle"/>
          </p:nvPr>
        </p:nvSpPr>
        <p:spPr>
          <a:xfrm flipH="1">
            <a:off x="695425" y="1514475"/>
            <a:ext cx="3559800" cy="78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10"/>
          <p:cNvSpPr txBox="1">
            <a:spLocks noGrp="1"/>
          </p:cNvSpPr>
          <p:nvPr>
            <p:ph type="subTitle" idx="1"/>
          </p:nvPr>
        </p:nvSpPr>
        <p:spPr>
          <a:xfrm flipH="1">
            <a:off x="1581025" y="2559200"/>
            <a:ext cx="26742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47" name="Google Shape;47;p1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 txBox="1">
            <a:spLocks noGrp="1"/>
          </p:cNvSpPr>
          <p:nvPr>
            <p:ph type="title" hasCustomPrompt="1"/>
          </p:nvPr>
        </p:nvSpPr>
        <p:spPr>
          <a:xfrm>
            <a:off x="2250675" y="1001350"/>
            <a:ext cx="61911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98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0" name="Google Shape;50;p11"/>
          <p:cNvSpPr txBox="1">
            <a:spLocks noGrp="1"/>
          </p:cNvSpPr>
          <p:nvPr>
            <p:ph type="body" idx="1"/>
          </p:nvPr>
        </p:nvSpPr>
        <p:spPr>
          <a:xfrm>
            <a:off x="2107950" y="2895050"/>
            <a:ext cx="6191100" cy="69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914400" lvl="1" indent="-3048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algn="ctr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51" name="Google Shape;51;p1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Exo 2"/>
              <a:buNone/>
              <a:defRPr sz="2800" b="1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lvl="1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lvl="2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lvl="3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lvl="4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lvl="5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lvl="6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lvl="7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lvl="8" indent="-30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lvl="1" algn="r">
              <a:buNone/>
              <a:defRPr sz="13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r">
              <a:buNone/>
              <a:defRPr sz="13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r">
              <a:buNone/>
              <a:defRPr sz="13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r">
              <a:buNone/>
              <a:defRPr sz="13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r">
              <a:buNone/>
              <a:defRPr sz="13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r">
              <a:buNone/>
              <a:defRPr sz="13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r">
              <a:buNone/>
              <a:defRPr sz="13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r">
              <a:buNone/>
              <a:defRPr sz="13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2" r:id="rId13"/>
    <p:sldLayoutId id="2147483663" r:id="rId14"/>
    <p:sldLayoutId id="2147483664" r:id="rId15"/>
    <p:sldLayoutId id="2147483665" r:id="rId16"/>
    <p:sldLayoutId id="2147483667" r:id="rId17"/>
    <p:sldLayoutId id="2147483668" r:id="rId18"/>
    <p:sldLayoutId id="2147483669" r:id="rId19"/>
    <p:sldLayoutId id="2147483670" r:id="rId20"/>
    <p:sldLayoutId id="2147483671" r:id="rId21"/>
    <p:sldLayoutId id="2147483672" r:id="rId22"/>
    <p:sldLayoutId id="2147483674" r:id="rId2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6.jpg"/><Relationship Id="rId5" Type="http://schemas.openxmlformats.org/officeDocument/2006/relationships/image" Target="../media/image35.jpg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40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4" Type="http://schemas.openxmlformats.org/officeDocument/2006/relationships/slide" Target="slid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9"/>
          <p:cNvSpPr txBox="1">
            <a:spLocks noGrp="1"/>
          </p:cNvSpPr>
          <p:nvPr>
            <p:ph type="ctrTitle"/>
          </p:nvPr>
        </p:nvSpPr>
        <p:spPr>
          <a:xfrm>
            <a:off x="1135981" y="1393699"/>
            <a:ext cx="68868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 dirty="0"/>
              <a:t>BIG DATA PROJECT </a:t>
            </a:r>
            <a:br>
              <a:rPr lang="en" sz="3600" dirty="0"/>
            </a:br>
            <a:r>
              <a:rPr lang="en" sz="2400" b="0" dirty="0" err="1"/>
              <a:t>Soutenance</a:t>
            </a:r>
            <a:r>
              <a:rPr lang="en" sz="2400" b="0" dirty="0"/>
              <a:t> Finale</a:t>
            </a:r>
            <a:endParaRPr sz="3600" b="0" dirty="0"/>
          </a:p>
        </p:txBody>
      </p:sp>
      <p:sp>
        <p:nvSpPr>
          <p:cNvPr id="172" name="Google Shape;172;p29"/>
          <p:cNvSpPr txBox="1">
            <a:spLocks noGrp="1"/>
          </p:cNvSpPr>
          <p:nvPr>
            <p:ph type="subTitle" idx="1"/>
          </p:nvPr>
        </p:nvSpPr>
        <p:spPr>
          <a:xfrm>
            <a:off x="2449273" y="3466925"/>
            <a:ext cx="55734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Roboto Condensed"/>
                <a:ea typeface="Roboto Condensed"/>
                <a:cs typeface="Roboto Condensed"/>
                <a:sym typeface="Roboto Condensed"/>
              </a:rPr>
              <a:t>BERGAMIN Maximilien</a:t>
            </a:r>
            <a:br>
              <a:rPr lang="en" b="1">
                <a:latin typeface="Roboto Condensed"/>
                <a:ea typeface="Roboto Condensed"/>
                <a:cs typeface="Roboto Condensed"/>
                <a:sym typeface="Roboto Condensed"/>
              </a:rPr>
            </a:br>
            <a:r>
              <a:rPr lang="en" b="1">
                <a:latin typeface="Roboto Condensed"/>
                <a:ea typeface="Roboto Condensed"/>
                <a:cs typeface="Roboto Condensed"/>
                <a:sym typeface="Roboto Condensed"/>
              </a:rPr>
              <a:t>JAULGEY Thomas  </a:t>
            </a:r>
            <a:br>
              <a:rPr lang="en" b="1">
                <a:latin typeface="Roboto Condensed"/>
                <a:ea typeface="Roboto Condensed"/>
                <a:cs typeface="Roboto Condensed"/>
                <a:sym typeface="Roboto Condensed"/>
              </a:rPr>
            </a:br>
            <a:r>
              <a:rPr lang="en" b="1">
                <a:latin typeface="Roboto Condensed"/>
                <a:ea typeface="Roboto Condensed"/>
                <a:cs typeface="Roboto Condensed"/>
                <a:sym typeface="Roboto Condensed"/>
              </a:rPr>
              <a:t>REYNARD Thibaut</a:t>
            </a:r>
            <a:endParaRPr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cxnSp>
        <p:nvCxnSpPr>
          <p:cNvPr id="173" name="Google Shape;173;p29"/>
          <p:cNvCxnSpPr/>
          <p:nvPr/>
        </p:nvCxnSpPr>
        <p:spPr>
          <a:xfrm>
            <a:off x="6677025" y="3176000"/>
            <a:ext cx="24600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479470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00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37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ANALYSE ET TRAITEMENT</a:t>
            </a:r>
            <a:br>
              <a:rPr lang="fr-FR"/>
            </a:br>
            <a:r>
              <a:rPr lang="fr-FR" sz="1800" b="0"/>
              <a:t>DU JEU DE DONNÉES</a:t>
            </a:r>
            <a:endParaRPr lang="fr-FR" b="0"/>
          </a:p>
        </p:txBody>
      </p:sp>
      <p:sp>
        <p:nvSpPr>
          <p:cNvPr id="96" name="Google Shape;293;p34">
            <a:extLst>
              <a:ext uri="{FF2B5EF4-FFF2-40B4-BE49-F238E27FC236}">
                <a16:creationId xmlns:a16="http://schemas.microsoft.com/office/drawing/2014/main" id="{24093720-A0DF-0B40-9E1C-D33A6058CE50}"/>
              </a:ext>
            </a:extLst>
          </p:cNvPr>
          <p:cNvSpPr txBox="1">
            <a:spLocks/>
          </p:cNvSpPr>
          <p:nvPr/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fld id="{00000000-1234-1234-1234-123412341234}" type="slidenum">
              <a:rPr lang="en" smtClean="0"/>
              <a:pPr/>
              <a:t>10</a:t>
            </a:fld>
            <a:endParaRPr lang="en"/>
          </a:p>
        </p:txBody>
      </p: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B4E4B98E-AAAD-8576-02D8-BEDA82FCBB60}"/>
              </a:ext>
            </a:extLst>
          </p:cNvPr>
          <p:cNvGrpSpPr/>
          <p:nvPr/>
        </p:nvGrpSpPr>
        <p:grpSpPr>
          <a:xfrm>
            <a:off x="349329" y="1241053"/>
            <a:ext cx="7689902" cy="3902447"/>
            <a:chOff x="107274" y="1241053"/>
            <a:chExt cx="7689902" cy="3902447"/>
          </a:xfrm>
        </p:grpSpPr>
        <p:grpSp>
          <p:nvGrpSpPr>
            <p:cNvPr id="6" name="Groupe 5">
              <a:extLst>
                <a:ext uri="{FF2B5EF4-FFF2-40B4-BE49-F238E27FC236}">
                  <a16:creationId xmlns:a16="http://schemas.microsoft.com/office/drawing/2014/main" id="{0756C8DD-AC56-9B9E-2097-975C332C99A2}"/>
                </a:ext>
              </a:extLst>
            </p:cNvPr>
            <p:cNvGrpSpPr/>
            <p:nvPr/>
          </p:nvGrpSpPr>
          <p:grpSpPr>
            <a:xfrm>
              <a:off x="107274" y="1241053"/>
              <a:ext cx="7689902" cy="3902447"/>
              <a:chOff x="178993" y="1250384"/>
              <a:chExt cx="7689902" cy="3902447"/>
            </a:xfrm>
          </p:grpSpPr>
          <p:grpSp>
            <p:nvGrpSpPr>
              <p:cNvPr id="31" name="Google Shape;631;p55">
                <a:extLst>
                  <a:ext uri="{FF2B5EF4-FFF2-40B4-BE49-F238E27FC236}">
                    <a16:creationId xmlns:a16="http://schemas.microsoft.com/office/drawing/2014/main" id="{FE1AAB6F-A55A-2D42-8455-AA16B6C1D8D3}"/>
                  </a:ext>
                </a:extLst>
              </p:cNvPr>
              <p:cNvGrpSpPr/>
              <p:nvPr/>
            </p:nvGrpSpPr>
            <p:grpSpPr>
              <a:xfrm>
                <a:off x="178993" y="3088548"/>
                <a:ext cx="2626995" cy="2064283"/>
                <a:chOff x="238125" y="1676700"/>
                <a:chExt cx="2045650" cy="1779275"/>
              </a:xfrm>
            </p:grpSpPr>
            <p:sp>
              <p:nvSpPr>
                <p:cNvPr id="32" name="Google Shape;632;p55">
                  <a:extLst>
                    <a:ext uri="{FF2B5EF4-FFF2-40B4-BE49-F238E27FC236}">
                      <a16:creationId xmlns:a16="http://schemas.microsoft.com/office/drawing/2014/main" id="{5911227C-6EE0-0C41-BBF9-E38912063BC6}"/>
                    </a:ext>
                  </a:extLst>
                </p:cNvPr>
                <p:cNvSpPr/>
                <p:nvPr/>
              </p:nvSpPr>
              <p:spPr>
                <a:xfrm>
                  <a:off x="1006875" y="3190025"/>
                  <a:ext cx="508150" cy="247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26" h="9884" extrusionOk="0">
                      <a:moveTo>
                        <a:pt x="2967" y="0"/>
                      </a:moveTo>
                      <a:lnTo>
                        <a:pt x="0" y="9884"/>
                      </a:lnTo>
                      <a:lnTo>
                        <a:pt x="20325" y="9884"/>
                      </a:lnTo>
                      <a:lnTo>
                        <a:pt x="17359" y="0"/>
                      </a:lnTo>
                      <a:close/>
                    </a:path>
                  </a:pathLst>
                </a:custGeom>
                <a:solidFill>
                  <a:srgbClr val="43434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" name="Google Shape;633;p55">
                  <a:extLst>
                    <a:ext uri="{FF2B5EF4-FFF2-40B4-BE49-F238E27FC236}">
                      <a16:creationId xmlns:a16="http://schemas.microsoft.com/office/drawing/2014/main" id="{8083078C-3473-8B4B-BC1F-71E84CE7EE69}"/>
                    </a:ext>
                  </a:extLst>
                </p:cNvPr>
                <p:cNvSpPr/>
                <p:nvPr/>
              </p:nvSpPr>
              <p:spPr>
                <a:xfrm>
                  <a:off x="1021625" y="3190025"/>
                  <a:ext cx="452425" cy="19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097" h="7901" extrusionOk="0">
                      <a:moveTo>
                        <a:pt x="2377" y="0"/>
                      </a:moveTo>
                      <a:lnTo>
                        <a:pt x="0" y="7901"/>
                      </a:lnTo>
                      <a:cubicBezTo>
                        <a:pt x="6032" y="6753"/>
                        <a:pt x="12064" y="5557"/>
                        <a:pt x="18096" y="4442"/>
                      </a:cubicBezTo>
                      <a:lnTo>
                        <a:pt x="16769" y="0"/>
                      </a:lnTo>
                      <a:close/>
                    </a:path>
                  </a:pathLst>
                </a:custGeom>
                <a:solidFill>
                  <a:srgbClr val="43434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" name="Google Shape;634;p55">
                  <a:extLst>
                    <a:ext uri="{FF2B5EF4-FFF2-40B4-BE49-F238E27FC236}">
                      <a16:creationId xmlns:a16="http://schemas.microsoft.com/office/drawing/2014/main" id="{C7039FC1-54A9-734B-96DA-3C9C46C2DD72}"/>
                    </a:ext>
                  </a:extLst>
                </p:cNvPr>
                <p:cNvSpPr/>
                <p:nvPr/>
              </p:nvSpPr>
              <p:spPr>
                <a:xfrm>
                  <a:off x="968750" y="3417450"/>
                  <a:ext cx="584375" cy="38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375" h="1541" extrusionOk="0">
                      <a:moveTo>
                        <a:pt x="492" y="0"/>
                      </a:moveTo>
                      <a:cubicBezTo>
                        <a:pt x="214" y="0"/>
                        <a:pt x="1" y="230"/>
                        <a:pt x="1" y="492"/>
                      </a:cubicBezTo>
                      <a:lnTo>
                        <a:pt x="1" y="1541"/>
                      </a:lnTo>
                      <a:lnTo>
                        <a:pt x="23375" y="1541"/>
                      </a:lnTo>
                      <a:lnTo>
                        <a:pt x="23375" y="492"/>
                      </a:lnTo>
                      <a:cubicBezTo>
                        <a:pt x="23375" y="213"/>
                        <a:pt x="23145" y="0"/>
                        <a:pt x="22883" y="0"/>
                      </a:cubicBezTo>
                      <a:close/>
                    </a:path>
                  </a:pathLst>
                </a:custGeom>
                <a:solidFill>
                  <a:srgbClr val="66666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" name="Google Shape;635;p55">
                  <a:extLst>
                    <a:ext uri="{FF2B5EF4-FFF2-40B4-BE49-F238E27FC236}">
                      <a16:creationId xmlns:a16="http://schemas.microsoft.com/office/drawing/2014/main" id="{06874B6D-C2F9-6942-BA86-8C702ACB513B}"/>
                    </a:ext>
                  </a:extLst>
                </p:cNvPr>
                <p:cNvSpPr/>
                <p:nvPr/>
              </p:nvSpPr>
              <p:spPr>
                <a:xfrm>
                  <a:off x="238125" y="1777900"/>
                  <a:ext cx="2045650" cy="1461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826" h="58452" extrusionOk="0">
                      <a:moveTo>
                        <a:pt x="1574" y="1"/>
                      </a:moveTo>
                      <a:cubicBezTo>
                        <a:pt x="705" y="1"/>
                        <a:pt x="0" y="689"/>
                        <a:pt x="0" y="1558"/>
                      </a:cubicBezTo>
                      <a:lnTo>
                        <a:pt x="0" y="56895"/>
                      </a:lnTo>
                      <a:cubicBezTo>
                        <a:pt x="0" y="57764"/>
                        <a:pt x="705" y="58452"/>
                        <a:pt x="1574" y="58452"/>
                      </a:cubicBezTo>
                      <a:lnTo>
                        <a:pt x="80252" y="58452"/>
                      </a:lnTo>
                      <a:cubicBezTo>
                        <a:pt x="81121" y="58452"/>
                        <a:pt x="81826" y="57764"/>
                        <a:pt x="81826" y="56895"/>
                      </a:cubicBezTo>
                      <a:lnTo>
                        <a:pt x="81826" y="1558"/>
                      </a:lnTo>
                      <a:cubicBezTo>
                        <a:pt x="81826" y="689"/>
                        <a:pt x="81121" y="1"/>
                        <a:pt x="80252" y="1"/>
                      </a:cubicBezTo>
                      <a:close/>
                    </a:path>
                  </a:pathLst>
                </a:custGeom>
                <a:solidFill>
                  <a:srgbClr val="66666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" name="Google Shape;636;p55">
                  <a:extLst>
                    <a:ext uri="{FF2B5EF4-FFF2-40B4-BE49-F238E27FC236}">
                      <a16:creationId xmlns:a16="http://schemas.microsoft.com/office/drawing/2014/main" id="{F06BA3A3-1868-B94E-97C7-3535E8A4BDBB}"/>
                    </a:ext>
                  </a:extLst>
                </p:cNvPr>
                <p:cNvSpPr/>
                <p:nvPr/>
              </p:nvSpPr>
              <p:spPr>
                <a:xfrm>
                  <a:off x="238125" y="1676700"/>
                  <a:ext cx="2045650" cy="1390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826" h="55616" extrusionOk="0">
                      <a:moveTo>
                        <a:pt x="2836" y="0"/>
                      </a:moveTo>
                      <a:cubicBezTo>
                        <a:pt x="1279" y="0"/>
                        <a:pt x="0" y="1279"/>
                        <a:pt x="0" y="2836"/>
                      </a:cubicBezTo>
                      <a:lnTo>
                        <a:pt x="0" y="55616"/>
                      </a:lnTo>
                      <a:lnTo>
                        <a:pt x="81826" y="55616"/>
                      </a:lnTo>
                      <a:lnTo>
                        <a:pt x="81826" y="2836"/>
                      </a:lnTo>
                      <a:cubicBezTo>
                        <a:pt x="81826" y="1279"/>
                        <a:pt x="80547" y="0"/>
                        <a:pt x="78973" y="0"/>
                      </a:cubicBezTo>
                      <a:close/>
                    </a:path>
                  </a:pathLst>
                </a:custGeom>
                <a:solidFill>
                  <a:srgbClr val="43434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" name="Google Shape;637;p55">
                  <a:extLst>
                    <a:ext uri="{FF2B5EF4-FFF2-40B4-BE49-F238E27FC236}">
                      <a16:creationId xmlns:a16="http://schemas.microsoft.com/office/drawing/2014/main" id="{2F195EBA-C6B8-6B49-9214-3331D7DE2A52}"/>
                    </a:ext>
                  </a:extLst>
                </p:cNvPr>
                <p:cNvSpPr/>
                <p:nvPr/>
              </p:nvSpPr>
              <p:spPr>
                <a:xfrm>
                  <a:off x="346300" y="1773800"/>
                  <a:ext cx="1829300" cy="1140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172" h="45602" extrusionOk="0">
                      <a:moveTo>
                        <a:pt x="426" y="1"/>
                      </a:moveTo>
                      <a:cubicBezTo>
                        <a:pt x="197" y="1"/>
                        <a:pt x="0" y="181"/>
                        <a:pt x="0" y="411"/>
                      </a:cubicBezTo>
                      <a:lnTo>
                        <a:pt x="0" y="45175"/>
                      </a:lnTo>
                      <a:cubicBezTo>
                        <a:pt x="0" y="45405"/>
                        <a:pt x="197" y="45601"/>
                        <a:pt x="426" y="45601"/>
                      </a:cubicBezTo>
                      <a:lnTo>
                        <a:pt x="72745" y="45601"/>
                      </a:lnTo>
                      <a:cubicBezTo>
                        <a:pt x="72975" y="45601"/>
                        <a:pt x="73171" y="45405"/>
                        <a:pt x="73171" y="45175"/>
                      </a:cubicBezTo>
                      <a:lnTo>
                        <a:pt x="73171" y="411"/>
                      </a:lnTo>
                      <a:cubicBezTo>
                        <a:pt x="73171" y="181"/>
                        <a:pt x="72975" y="1"/>
                        <a:pt x="72745" y="1"/>
                      </a:cubicBezTo>
                      <a:close/>
                    </a:path>
                  </a:pathLst>
                </a:custGeom>
                <a:solidFill>
                  <a:srgbClr val="F464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" name="Google Shape;638;p55">
                  <a:extLst>
                    <a:ext uri="{FF2B5EF4-FFF2-40B4-BE49-F238E27FC236}">
                      <a16:creationId xmlns:a16="http://schemas.microsoft.com/office/drawing/2014/main" id="{18E09417-F0A1-2B49-9ED6-C0E422DB49A5}"/>
                    </a:ext>
                  </a:extLst>
                </p:cNvPr>
                <p:cNvSpPr/>
                <p:nvPr/>
              </p:nvSpPr>
              <p:spPr>
                <a:xfrm>
                  <a:off x="1244550" y="1708650"/>
                  <a:ext cx="28700" cy="24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8" h="997" extrusionOk="0">
                      <a:moveTo>
                        <a:pt x="656" y="1"/>
                      </a:moveTo>
                      <a:cubicBezTo>
                        <a:pt x="213" y="1"/>
                        <a:pt x="0" y="541"/>
                        <a:pt x="312" y="853"/>
                      </a:cubicBezTo>
                      <a:cubicBezTo>
                        <a:pt x="411" y="952"/>
                        <a:pt x="532" y="996"/>
                        <a:pt x="650" y="996"/>
                      </a:cubicBezTo>
                      <a:cubicBezTo>
                        <a:pt x="904" y="996"/>
                        <a:pt x="1147" y="794"/>
                        <a:pt x="1147" y="492"/>
                      </a:cubicBezTo>
                      <a:cubicBezTo>
                        <a:pt x="1147" y="230"/>
                        <a:pt x="934" y="1"/>
                        <a:pt x="656" y="1"/>
                      </a:cubicBezTo>
                      <a:close/>
                    </a:path>
                  </a:pathLst>
                </a:custGeom>
                <a:solidFill>
                  <a:srgbClr val="363C4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pic>
            <p:nvPicPr>
              <p:cNvPr id="39" name="Google Shape;639;p55">
                <a:extLst>
                  <a:ext uri="{FF2B5EF4-FFF2-40B4-BE49-F238E27FC236}">
                    <a16:creationId xmlns:a16="http://schemas.microsoft.com/office/drawing/2014/main" id="{3D54591A-53EF-B74B-A176-FC3F1CC642A6}"/>
                  </a:ext>
                </a:extLst>
              </p:cNvPr>
              <p:cNvPicPr preferRelativeResize="0"/>
              <p:nvPr/>
            </p:nvPicPr>
            <p:blipFill rotWithShape="1">
              <a:blip r:embed="rId3"/>
              <a:srcRect b="9718"/>
              <a:stretch/>
            </p:blipFill>
            <p:spPr>
              <a:xfrm>
                <a:off x="317910" y="3200669"/>
                <a:ext cx="2347200" cy="1322666"/>
              </a:xfrm>
              <a:prstGeom prst="rect">
                <a:avLst/>
              </a:prstGeom>
              <a:noFill/>
              <a:ln>
                <a:noFill/>
              </a:ln>
            </p:spPr>
          </p:pic>
          <p:cxnSp>
            <p:nvCxnSpPr>
              <p:cNvPr id="51" name="Google Shape;341;p37">
                <a:extLst>
                  <a:ext uri="{FF2B5EF4-FFF2-40B4-BE49-F238E27FC236}">
                    <a16:creationId xmlns:a16="http://schemas.microsoft.com/office/drawing/2014/main" id="{29C076D8-5FAA-5948-A50F-25B2EF7015E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489973" y="2231418"/>
                <a:ext cx="0" cy="374047"/>
              </a:xfrm>
              <a:prstGeom prst="straightConnector1">
                <a:avLst/>
              </a:prstGeom>
              <a:noFill/>
              <a:ln w="9525" cap="flat" cmpd="sng">
                <a:solidFill>
                  <a:srgbClr val="43434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pic>
            <p:nvPicPr>
              <p:cNvPr id="58" name="Picture 2" descr="Jupyter — Wikipédia">
                <a:extLst>
                  <a:ext uri="{FF2B5EF4-FFF2-40B4-BE49-F238E27FC236}">
                    <a16:creationId xmlns:a16="http://schemas.microsoft.com/office/drawing/2014/main" id="{10ACE052-97E7-3F4C-B2B4-5481EBFE8DC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14285" y="2649684"/>
                <a:ext cx="351146" cy="40705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0" name="Google Shape;350;p37">
                <a:extLst>
                  <a:ext uri="{FF2B5EF4-FFF2-40B4-BE49-F238E27FC236}">
                    <a16:creationId xmlns:a16="http://schemas.microsoft.com/office/drawing/2014/main" id="{225D8022-CBD9-4144-970A-6DFA15EEEEF6}"/>
                  </a:ext>
                </a:extLst>
              </p:cNvPr>
              <p:cNvSpPr txBox="1"/>
              <p:nvPr/>
            </p:nvSpPr>
            <p:spPr>
              <a:xfrm>
                <a:off x="745091" y="1250384"/>
                <a:ext cx="1489533" cy="36930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fr-FR" sz="1200">
                    <a:solidFill>
                      <a:srgbClr val="434343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rPr>
                  <a:t>Fichier .csv initial</a:t>
                </a:r>
                <a:endParaRPr sz="1200">
                  <a:solidFill>
                    <a:srgbClr val="434343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61" name="Google Shape;279;p42">
                <a:extLst>
                  <a:ext uri="{FF2B5EF4-FFF2-40B4-BE49-F238E27FC236}">
                    <a16:creationId xmlns:a16="http://schemas.microsoft.com/office/drawing/2014/main" id="{340975CD-36FC-D947-A116-CFBB4144B00D}"/>
                  </a:ext>
                </a:extLst>
              </p:cNvPr>
              <p:cNvSpPr/>
              <p:nvPr/>
            </p:nvSpPr>
            <p:spPr>
              <a:xfrm>
                <a:off x="3128376" y="4029920"/>
                <a:ext cx="3803947" cy="375551"/>
              </a:xfrm>
              <a:prstGeom prst="snip2DiagRect">
                <a:avLst>
                  <a:gd name="adj1" fmla="val 0"/>
                  <a:gd name="adj2" fmla="val 16667"/>
                </a:avLst>
              </a:pr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72000" rIns="91425" bIns="72000" anchor="ctr" anchorCtr="0">
                <a:spAutoFit/>
              </a:bodyPr>
              <a:lstStyle/>
              <a:p>
                <a:r>
                  <a:rPr lang="fr-FR" sz="1100" b="1" dirty="0">
                    <a:solidFill>
                      <a:srgbClr val="FFFFFF"/>
                    </a:solidFill>
                    <a:latin typeface="Exo 2"/>
                    <a:ea typeface="Exo 2"/>
                    <a:cs typeface="Exo 2"/>
                    <a:sym typeface="Exo 2"/>
                  </a:rPr>
                  <a:t>Suppression des caractères spéciaux et chiffres</a:t>
                </a:r>
                <a:endParaRPr lang="en" sz="1100" b="1" dirty="0">
                  <a:solidFill>
                    <a:srgbClr val="FFFFFF"/>
                  </a:solidFill>
                  <a:latin typeface="Exo 2"/>
                  <a:ea typeface="Exo 2"/>
                  <a:cs typeface="Exo 2"/>
                  <a:sym typeface="Exo 2"/>
                </a:endParaRPr>
              </a:p>
            </p:txBody>
          </p:sp>
          <p:sp>
            <p:nvSpPr>
              <p:cNvPr id="62" name="Google Shape;279;p42">
                <a:extLst>
                  <a:ext uri="{FF2B5EF4-FFF2-40B4-BE49-F238E27FC236}">
                    <a16:creationId xmlns:a16="http://schemas.microsoft.com/office/drawing/2014/main" id="{D1E9EFA2-36C8-C448-BDA9-CF5211026723}"/>
                  </a:ext>
                </a:extLst>
              </p:cNvPr>
              <p:cNvSpPr/>
              <p:nvPr/>
            </p:nvSpPr>
            <p:spPr>
              <a:xfrm>
                <a:off x="3128379" y="4493351"/>
                <a:ext cx="3803944" cy="375551"/>
              </a:xfrm>
              <a:prstGeom prst="snip2DiagRect">
                <a:avLst>
                  <a:gd name="adj1" fmla="val 0"/>
                  <a:gd name="adj2" fmla="val 16667"/>
                </a:avLst>
              </a:pr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72000" rIns="91425" bIns="72000" anchor="ctr" anchorCtr="0">
                <a:spAutoFit/>
              </a:bodyPr>
              <a:lstStyle/>
              <a:p>
                <a:pPr lvl="0"/>
                <a:r>
                  <a:rPr lang="fr-FR" sz="1100" b="1" dirty="0">
                    <a:solidFill>
                      <a:srgbClr val="FFFFFF"/>
                    </a:solidFill>
                    <a:latin typeface="Exo 2"/>
                    <a:ea typeface="Exo 2"/>
                    <a:cs typeface="Exo 2"/>
                    <a:sym typeface="Exo 2"/>
                  </a:rPr>
                  <a:t>Homogénéisation de la langue utilisée dans les données</a:t>
                </a:r>
              </a:p>
            </p:txBody>
          </p:sp>
          <p:sp>
            <p:nvSpPr>
              <p:cNvPr id="63" name="Google Shape;279;p42">
                <a:extLst>
                  <a:ext uri="{FF2B5EF4-FFF2-40B4-BE49-F238E27FC236}">
                    <a16:creationId xmlns:a16="http://schemas.microsoft.com/office/drawing/2014/main" id="{046D727D-0AFA-D145-A666-45A7FF67496F}"/>
                  </a:ext>
                </a:extLst>
              </p:cNvPr>
              <p:cNvSpPr/>
              <p:nvPr/>
            </p:nvSpPr>
            <p:spPr>
              <a:xfrm>
                <a:off x="3128375" y="3560482"/>
                <a:ext cx="3803948" cy="375551"/>
              </a:xfrm>
              <a:prstGeom prst="snip2DiagRect">
                <a:avLst>
                  <a:gd name="adj1" fmla="val 0"/>
                  <a:gd name="adj2" fmla="val 16667"/>
                </a:avLst>
              </a:pr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72000" rIns="91425" bIns="72000" anchor="ctr" anchorCtr="0">
                <a:spAutoFit/>
              </a:bodyPr>
              <a:lstStyle/>
              <a:p>
                <a:pPr lvl="0"/>
                <a:r>
                  <a:rPr lang="en" sz="1100" b="1" dirty="0" err="1">
                    <a:solidFill>
                      <a:srgbClr val="FFFFFF"/>
                    </a:solidFill>
                    <a:latin typeface="Exo 2"/>
                    <a:ea typeface="Exo 2"/>
                    <a:cs typeface="Exo 2"/>
                    <a:sym typeface="Exo 2"/>
                  </a:rPr>
                  <a:t>Renommage</a:t>
                </a:r>
                <a:r>
                  <a:rPr lang="en" sz="1100" b="1" dirty="0">
                    <a:solidFill>
                      <a:srgbClr val="FFFFFF"/>
                    </a:solidFill>
                    <a:latin typeface="Exo 2"/>
                    <a:ea typeface="Exo 2"/>
                    <a:cs typeface="Exo 2"/>
                    <a:sym typeface="Exo 2"/>
                  </a:rPr>
                  <a:t> de </a:t>
                </a:r>
                <a:r>
                  <a:rPr lang="en" sz="1100" b="1" dirty="0" err="1">
                    <a:solidFill>
                      <a:srgbClr val="FFFFFF"/>
                    </a:solidFill>
                    <a:latin typeface="Exo 2"/>
                    <a:ea typeface="Exo 2"/>
                    <a:cs typeface="Exo 2"/>
                    <a:sym typeface="Exo 2"/>
                  </a:rPr>
                  <a:t>colonnes</a:t>
                </a:r>
                <a:r>
                  <a:rPr lang="en" sz="1100" b="1" dirty="0">
                    <a:solidFill>
                      <a:srgbClr val="FFFFFF"/>
                    </a:solidFill>
                    <a:latin typeface="Exo 2"/>
                    <a:ea typeface="Exo 2"/>
                    <a:cs typeface="Exo 2"/>
                    <a:sym typeface="Exo 2"/>
                  </a:rPr>
                  <a:t> / Suppression de </a:t>
                </a:r>
                <a:r>
                  <a:rPr lang="en" sz="1100" b="1" dirty="0" err="1">
                    <a:solidFill>
                      <a:srgbClr val="FFFFFF"/>
                    </a:solidFill>
                    <a:latin typeface="Exo 2"/>
                    <a:ea typeface="Exo 2"/>
                    <a:cs typeface="Exo 2"/>
                    <a:sym typeface="Exo 2"/>
                  </a:rPr>
                  <a:t>données</a:t>
                </a:r>
                <a:r>
                  <a:rPr lang="en" sz="1100" b="1" dirty="0">
                    <a:solidFill>
                      <a:srgbClr val="FFFFFF"/>
                    </a:solidFill>
                    <a:latin typeface="Exo 2"/>
                    <a:ea typeface="Exo 2"/>
                    <a:cs typeface="Exo 2"/>
                    <a:sym typeface="Exo 2"/>
                  </a:rPr>
                  <a:t> </a:t>
                </a:r>
                <a:r>
                  <a:rPr lang="en" sz="1100" b="1" dirty="0" err="1">
                    <a:solidFill>
                      <a:srgbClr val="FFFFFF"/>
                    </a:solidFill>
                    <a:latin typeface="Exo 2"/>
                    <a:ea typeface="Exo 2"/>
                    <a:cs typeface="Exo 2"/>
                    <a:sym typeface="Exo 2"/>
                  </a:rPr>
                  <a:t>inutiles</a:t>
                </a:r>
                <a:endParaRPr lang="en" sz="1100" b="1" dirty="0">
                  <a:solidFill>
                    <a:srgbClr val="FFFFFF"/>
                  </a:solidFill>
                  <a:latin typeface="Exo 2"/>
                  <a:ea typeface="Exo 2"/>
                  <a:cs typeface="Exo 2"/>
                  <a:sym typeface="Exo 2"/>
                </a:endParaRPr>
              </a:p>
            </p:txBody>
          </p:sp>
          <p:cxnSp>
            <p:nvCxnSpPr>
              <p:cNvPr id="64" name="Google Shape;340;p37">
                <a:extLst>
                  <a:ext uri="{FF2B5EF4-FFF2-40B4-BE49-F238E27FC236}">
                    <a16:creationId xmlns:a16="http://schemas.microsoft.com/office/drawing/2014/main" id="{E1B8F6FC-687F-9145-88F5-6868E23BDDE5}"/>
                  </a:ext>
                </a:extLst>
              </p:cNvPr>
              <p:cNvCxnSpPr>
                <a:cxnSpLocks/>
                <a:endCxn id="63" idx="2"/>
              </p:cNvCxnSpPr>
              <p:nvPr/>
            </p:nvCxnSpPr>
            <p:spPr>
              <a:xfrm>
                <a:off x="2937120" y="3748258"/>
                <a:ext cx="191255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43434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8" name="Google Shape;340;p37">
                <a:extLst>
                  <a:ext uri="{FF2B5EF4-FFF2-40B4-BE49-F238E27FC236}">
                    <a16:creationId xmlns:a16="http://schemas.microsoft.com/office/drawing/2014/main" id="{B79573BA-65B4-F643-9CE2-438B26AB597E}"/>
                  </a:ext>
                </a:extLst>
              </p:cNvPr>
              <p:cNvCxnSpPr>
                <a:cxnSpLocks/>
                <a:endCxn id="61" idx="2"/>
              </p:cNvCxnSpPr>
              <p:nvPr/>
            </p:nvCxnSpPr>
            <p:spPr>
              <a:xfrm flipV="1">
                <a:off x="2937123" y="4217696"/>
                <a:ext cx="191253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43434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0" name="Google Shape;340;p37">
                <a:extLst>
                  <a:ext uri="{FF2B5EF4-FFF2-40B4-BE49-F238E27FC236}">
                    <a16:creationId xmlns:a16="http://schemas.microsoft.com/office/drawing/2014/main" id="{33C2FF30-0EE4-0640-B3E3-CD4043E9955B}"/>
                  </a:ext>
                </a:extLst>
              </p:cNvPr>
              <p:cNvCxnSpPr>
                <a:cxnSpLocks/>
                <a:endCxn id="62" idx="2"/>
              </p:cNvCxnSpPr>
              <p:nvPr/>
            </p:nvCxnSpPr>
            <p:spPr>
              <a:xfrm>
                <a:off x="2937123" y="4681126"/>
                <a:ext cx="191256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43434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grpSp>
            <p:nvGrpSpPr>
              <p:cNvPr id="21" name="Groupe 20">
                <a:extLst>
                  <a:ext uri="{FF2B5EF4-FFF2-40B4-BE49-F238E27FC236}">
                    <a16:creationId xmlns:a16="http://schemas.microsoft.com/office/drawing/2014/main" id="{B53BB98B-0E94-7042-A568-11E4D07C475F}"/>
                  </a:ext>
                </a:extLst>
              </p:cNvPr>
              <p:cNvGrpSpPr/>
              <p:nvPr/>
            </p:nvGrpSpPr>
            <p:grpSpPr>
              <a:xfrm>
                <a:off x="4426409" y="2002268"/>
                <a:ext cx="603940" cy="973547"/>
                <a:chOff x="4645639" y="2002268"/>
                <a:chExt cx="603940" cy="973547"/>
              </a:xfrm>
            </p:grpSpPr>
            <p:cxnSp>
              <p:nvCxnSpPr>
                <p:cNvPr id="72" name="Google Shape;341;p37">
                  <a:extLst>
                    <a:ext uri="{FF2B5EF4-FFF2-40B4-BE49-F238E27FC236}">
                      <a16:creationId xmlns:a16="http://schemas.microsoft.com/office/drawing/2014/main" id="{74AA5227-02BF-B94B-9061-D5EC1A3C085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648814" y="2002268"/>
                  <a:ext cx="0" cy="97354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4" name="Google Shape;341;p37">
                  <a:extLst>
                    <a:ext uri="{FF2B5EF4-FFF2-40B4-BE49-F238E27FC236}">
                      <a16:creationId xmlns:a16="http://schemas.microsoft.com/office/drawing/2014/main" id="{410EDD97-B2DB-FF49-BCF0-4682F563DA8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645639" y="2002268"/>
                  <a:ext cx="60394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25" name="Groupe 24">
                <a:extLst>
                  <a:ext uri="{FF2B5EF4-FFF2-40B4-BE49-F238E27FC236}">
                    <a16:creationId xmlns:a16="http://schemas.microsoft.com/office/drawing/2014/main" id="{C366D8AB-0E2B-174D-9D88-25EE83CE5B8E}"/>
                  </a:ext>
                </a:extLst>
              </p:cNvPr>
              <p:cNvGrpSpPr/>
              <p:nvPr/>
            </p:nvGrpSpPr>
            <p:grpSpPr>
              <a:xfrm>
                <a:off x="5120384" y="1531379"/>
                <a:ext cx="946200" cy="952806"/>
                <a:chOff x="5622424" y="1531379"/>
                <a:chExt cx="946200" cy="952806"/>
              </a:xfrm>
            </p:grpSpPr>
            <p:sp>
              <p:nvSpPr>
                <p:cNvPr id="78" name="Google Shape;279;p42">
                  <a:extLst>
                    <a:ext uri="{FF2B5EF4-FFF2-40B4-BE49-F238E27FC236}">
                      <a16:creationId xmlns:a16="http://schemas.microsoft.com/office/drawing/2014/main" id="{3CADB93A-A34E-864E-A020-2D55638648C3}"/>
                    </a:ext>
                  </a:extLst>
                </p:cNvPr>
                <p:cNvSpPr/>
                <p:nvPr/>
              </p:nvSpPr>
              <p:spPr>
                <a:xfrm rot="16200000">
                  <a:off x="5619121" y="1534682"/>
                  <a:ext cx="952806" cy="946200"/>
                </a:xfrm>
                <a:prstGeom prst="snip2DiagRect">
                  <a:avLst>
                    <a:gd name="adj1" fmla="val 0"/>
                    <a:gd name="adj2" fmla="val 16667"/>
                  </a:avLst>
                </a:prstGeom>
                <a:solidFill>
                  <a:srgbClr val="43434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lvl="0"/>
                  <a:endParaRPr lang="en" sz="1200" b="1">
                    <a:solidFill>
                      <a:srgbClr val="FFFFFF"/>
                    </a:solidFill>
                    <a:latin typeface="Exo 2"/>
                    <a:ea typeface="Exo 2"/>
                    <a:cs typeface="Exo 2"/>
                    <a:sym typeface="Exo 2"/>
                  </a:endParaRPr>
                </a:p>
              </p:txBody>
            </p:sp>
            <p:grpSp>
              <p:nvGrpSpPr>
                <p:cNvPr id="79" name="Groupe 78">
                  <a:extLst>
                    <a:ext uri="{FF2B5EF4-FFF2-40B4-BE49-F238E27FC236}">
                      <a16:creationId xmlns:a16="http://schemas.microsoft.com/office/drawing/2014/main" id="{B285881E-82D8-B740-907F-F178DEBC7A4B}"/>
                    </a:ext>
                  </a:extLst>
                </p:cNvPr>
                <p:cNvGrpSpPr/>
                <p:nvPr/>
              </p:nvGrpSpPr>
              <p:grpSpPr>
                <a:xfrm>
                  <a:off x="5882007" y="1746998"/>
                  <a:ext cx="427033" cy="526673"/>
                  <a:chOff x="2243027" y="1835182"/>
                  <a:chExt cx="267221" cy="329572"/>
                </a:xfrm>
                <a:solidFill>
                  <a:schemeClr val="bg1"/>
                </a:solidFill>
              </p:grpSpPr>
              <p:grpSp>
                <p:nvGrpSpPr>
                  <p:cNvPr id="80" name="Google Shape;6268;p70">
                    <a:extLst>
                      <a:ext uri="{FF2B5EF4-FFF2-40B4-BE49-F238E27FC236}">
                        <a16:creationId xmlns:a16="http://schemas.microsoft.com/office/drawing/2014/main" id="{7467B726-337F-6645-A029-809FC8483853}"/>
                      </a:ext>
                    </a:extLst>
                  </p:cNvPr>
                  <p:cNvGrpSpPr/>
                  <p:nvPr/>
                </p:nvGrpSpPr>
                <p:grpSpPr>
                  <a:xfrm>
                    <a:off x="2243027" y="1835182"/>
                    <a:ext cx="267221" cy="329571"/>
                    <a:chOff x="946175" y="3253275"/>
                    <a:chExt cx="226075" cy="278825"/>
                  </a:xfrm>
                  <a:grpFill/>
                </p:grpSpPr>
                <p:sp>
                  <p:nvSpPr>
                    <p:cNvPr id="85" name="Google Shape;6269;p70">
                      <a:extLst>
                        <a:ext uri="{FF2B5EF4-FFF2-40B4-BE49-F238E27FC236}">
                          <a16:creationId xmlns:a16="http://schemas.microsoft.com/office/drawing/2014/main" id="{555E012D-03AD-5146-85F7-34BFCD0B34A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46175" y="3253275"/>
                      <a:ext cx="209550" cy="2615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382" h="10460" extrusionOk="0">
                          <a:moveTo>
                            <a:pt x="348" y="0"/>
                          </a:moveTo>
                          <a:cubicBezTo>
                            <a:pt x="158" y="0"/>
                            <a:pt x="1" y="158"/>
                            <a:pt x="1" y="347"/>
                          </a:cubicBezTo>
                          <a:lnTo>
                            <a:pt x="1" y="10113"/>
                          </a:lnTo>
                          <a:cubicBezTo>
                            <a:pt x="1" y="10302"/>
                            <a:pt x="158" y="10460"/>
                            <a:pt x="348" y="10460"/>
                          </a:cubicBezTo>
                          <a:lnTo>
                            <a:pt x="694" y="10460"/>
                          </a:lnTo>
                          <a:lnTo>
                            <a:pt x="694" y="3875"/>
                          </a:lnTo>
                          <a:cubicBezTo>
                            <a:pt x="694" y="3623"/>
                            <a:pt x="820" y="3340"/>
                            <a:pt x="1009" y="3151"/>
                          </a:cubicBezTo>
                          <a:lnTo>
                            <a:pt x="3151" y="1008"/>
                          </a:lnTo>
                          <a:cubicBezTo>
                            <a:pt x="3340" y="819"/>
                            <a:pt x="3624" y="693"/>
                            <a:pt x="3908" y="693"/>
                          </a:cubicBezTo>
                          <a:lnTo>
                            <a:pt x="8381" y="693"/>
                          </a:lnTo>
                          <a:lnTo>
                            <a:pt x="8381" y="347"/>
                          </a:lnTo>
                          <a:cubicBezTo>
                            <a:pt x="8381" y="158"/>
                            <a:pt x="8224" y="0"/>
                            <a:pt x="8035" y="0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6" name="Google Shape;6270;p70">
                      <a:extLst>
                        <a:ext uri="{FF2B5EF4-FFF2-40B4-BE49-F238E27FC236}">
                          <a16:creationId xmlns:a16="http://schemas.microsoft.com/office/drawing/2014/main" id="{7BDEB2C7-2502-7A4E-A14C-DFD47088F12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86350" y="3293425"/>
                      <a:ext cx="47300" cy="480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892" h="1923" extrusionOk="0">
                          <a:moveTo>
                            <a:pt x="1891" y="1"/>
                          </a:moveTo>
                          <a:lnTo>
                            <a:pt x="1" y="1923"/>
                          </a:lnTo>
                          <a:lnTo>
                            <a:pt x="1891" y="1923"/>
                          </a:lnTo>
                          <a:lnTo>
                            <a:pt x="1891" y="1"/>
                          </a:ln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7" name="Google Shape;6272;p70">
                      <a:extLst>
                        <a:ext uri="{FF2B5EF4-FFF2-40B4-BE49-F238E27FC236}">
                          <a16:creationId xmlns:a16="http://schemas.microsoft.com/office/drawing/2014/main" id="{1454968F-FA53-F048-AC33-0F8BA6D5C3E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80050" y="3289500"/>
                      <a:ext cx="192200" cy="2426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7688" h="9704" extrusionOk="0">
                          <a:moveTo>
                            <a:pt x="2868" y="0"/>
                          </a:moveTo>
                          <a:lnTo>
                            <a:pt x="2868" y="2426"/>
                          </a:lnTo>
                          <a:cubicBezTo>
                            <a:pt x="2868" y="2647"/>
                            <a:pt x="2679" y="2804"/>
                            <a:pt x="2490" y="2804"/>
                          </a:cubicBezTo>
                          <a:lnTo>
                            <a:pt x="1" y="2804"/>
                          </a:lnTo>
                          <a:lnTo>
                            <a:pt x="1" y="9357"/>
                          </a:lnTo>
                          <a:cubicBezTo>
                            <a:pt x="1" y="9578"/>
                            <a:pt x="190" y="9704"/>
                            <a:pt x="379" y="9704"/>
                          </a:cubicBezTo>
                          <a:lnTo>
                            <a:pt x="7341" y="9704"/>
                          </a:lnTo>
                          <a:cubicBezTo>
                            <a:pt x="7467" y="9704"/>
                            <a:pt x="7593" y="9641"/>
                            <a:pt x="7625" y="9578"/>
                          </a:cubicBezTo>
                          <a:lnTo>
                            <a:pt x="6239" y="8192"/>
                          </a:lnTo>
                          <a:cubicBezTo>
                            <a:pt x="5924" y="8318"/>
                            <a:pt x="5609" y="8349"/>
                            <a:pt x="5262" y="8349"/>
                          </a:cubicBezTo>
                          <a:cubicBezTo>
                            <a:pt x="3529" y="8349"/>
                            <a:pt x="2143" y="6931"/>
                            <a:pt x="2143" y="5230"/>
                          </a:cubicBezTo>
                          <a:cubicBezTo>
                            <a:pt x="2143" y="3529"/>
                            <a:pt x="3561" y="2111"/>
                            <a:pt x="5262" y="2111"/>
                          </a:cubicBezTo>
                          <a:cubicBezTo>
                            <a:pt x="6239" y="2111"/>
                            <a:pt x="7121" y="2584"/>
                            <a:pt x="7688" y="3308"/>
                          </a:cubicBezTo>
                          <a:lnTo>
                            <a:pt x="7688" y="347"/>
                          </a:lnTo>
                          <a:cubicBezTo>
                            <a:pt x="7688" y="158"/>
                            <a:pt x="7530" y="0"/>
                            <a:pt x="7341" y="0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sp>
                <p:nvSpPr>
                  <p:cNvPr id="81" name="Rectangle 80">
                    <a:extLst>
                      <a:ext uri="{FF2B5EF4-FFF2-40B4-BE49-F238E27FC236}">
                        <a16:creationId xmlns:a16="http://schemas.microsoft.com/office/drawing/2014/main" id="{6CC52B73-611C-D44D-8CCD-51A57DE2C39F}"/>
                      </a:ext>
                    </a:extLst>
                  </p:cNvPr>
                  <p:cNvSpPr/>
                  <p:nvPr/>
                </p:nvSpPr>
                <p:spPr>
                  <a:xfrm>
                    <a:off x="2290514" y="1985600"/>
                    <a:ext cx="219734" cy="179154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82" name="Rectangle 81">
                    <a:extLst>
                      <a:ext uri="{FF2B5EF4-FFF2-40B4-BE49-F238E27FC236}">
                        <a16:creationId xmlns:a16="http://schemas.microsoft.com/office/drawing/2014/main" id="{6D77D20F-7815-8B41-8DEB-C57BFE215955}"/>
                      </a:ext>
                    </a:extLst>
                  </p:cNvPr>
                  <p:cNvSpPr/>
                  <p:nvPr/>
                </p:nvSpPr>
                <p:spPr>
                  <a:xfrm>
                    <a:off x="2380343" y="1939464"/>
                    <a:ext cx="129905" cy="204811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83" name="Rectangle 82">
                    <a:extLst>
                      <a:ext uri="{FF2B5EF4-FFF2-40B4-BE49-F238E27FC236}">
                        <a16:creationId xmlns:a16="http://schemas.microsoft.com/office/drawing/2014/main" id="{2048C725-04DC-3941-BA74-BEBCB726E8F5}"/>
                      </a:ext>
                    </a:extLst>
                  </p:cNvPr>
                  <p:cNvSpPr/>
                  <p:nvPr/>
                </p:nvSpPr>
                <p:spPr>
                  <a:xfrm>
                    <a:off x="2315030" y="1967455"/>
                    <a:ext cx="175686" cy="17682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84" name="Rectangle 83">
                    <a:extLst>
                      <a:ext uri="{FF2B5EF4-FFF2-40B4-BE49-F238E27FC236}">
                        <a16:creationId xmlns:a16="http://schemas.microsoft.com/office/drawing/2014/main" id="{1E0D7E25-EF21-EA43-9C6B-B7C773A5BD14}"/>
                      </a:ext>
                    </a:extLst>
                  </p:cNvPr>
                  <p:cNvSpPr/>
                  <p:nvPr/>
                </p:nvSpPr>
                <p:spPr>
                  <a:xfrm>
                    <a:off x="2372913" y="1935367"/>
                    <a:ext cx="93135" cy="17682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</p:grpSp>
            <p:sp>
              <p:nvSpPr>
                <p:cNvPr id="22" name="ZoneTexte 21">
                  <a:extLst>
                    <a:ext uri="{FF2B5EF4-FFF2-40B4-BE49-F238E27FC236}">
                      <a16:creationId xmlns:a16="http://schemas.microsoft.com/office/drawing/2014/main" id="{F2C73A8E-5F17-B147-AE41-F5651B4FD354}"/>
                    </a:ext>
                  </a:extLst>
                </p:cNvPr>
                <p:cNvSpPr txBox="1"/>
                <p:nvPr/>
              </p:nvSpPr>
              <p:spPr>
                <a:xfrm>
                  <a:off x="5873852" y="2027494"/>
                  <a:ext cx="535923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fr-FR">
                      <a:solidFill>
                        <a:srgbClr val="434343"/>
                      </a:solidFill>
                    </a:rPr>
                    <a:t>.csv</a:t>
                  </a:r>
                </a:p>
              </p:txBody>
            </p:sp>
          </p:grpSp>
          <p:grpSp>
            <p:nvGrpSpPr>
              <p:cNvPr id="26" name="Groupe 25">
                <a:extLst>
                  <a:ext uri="{FF2B5EF4-FFF2-40B4-BE49-F238E27FC236}">
                    <a16:creationId xmlns:a16="http://schemas.microsoft.com/office/drawing/2014/main" id="{D3EE1085-D26C-3648-B3F7-7F97D47EF342}"/>
                  </a:ext>
                </a:extLst>
              </p:cNvPr>
              <p:cNvGrpSpPr/>
              <p:nvPr/>
            </p:nvGrpSpPr>
            <p:grpSpPr>
              <a:xfrm>
                <a:off x="1244689" y="1618744"/>
                <a:ext cx="527193" cy="572648"/>
                <a:chOff x="1746729" y="1618744"/>
                <a:chExt cx="527193" cy="572648"/>
              </a:xfrm>
            </p:grpSpPr>
            <p:grpSp>
              <p:nvGrpSpPr>
                <p:cNvPr id="5" name="Groupe 4">
                  <a:extLst>
                    <a:ext uri="{FF2B5EF4-FFF2-40B4-BE49-F238E27FC236}">
                      <a16:creationId xmlns:a16="http://schemas.microsoft.com/office/drawing/2014/main" id="{BF006394-2261-6948-93C0-287F17E51A63}"/>
                    </a:ext>
                  </a:extLst>
                </p:cNvPr>
                <p:cNvGrpSpPr/>
                <p:nvPr/>
              </p:nvGrpSpPr>
              <p:grpSpPr>
                <a:xfrm>
                  <a:off x="1756865" y="1618744"/>
                  <a:ext cx="427033" cy="526673"/>
                  <a:chOff x="2243027" y="1835182"/>
                  <a:chExt cx="267221" cy="329572"/>
                </a:xfrm>
                <a:solidFill>
                  <a:srgbClr val="434343"/>
                </a:solidFill>
              </p:grpSpPr>
              <p:grpSp>
                <p:nvGrpSpPr>
                  <p:cNvPr id="42" name="Google Shape;6268;p70">
                    <a:extLst>
                      <a:ext uri="{FF2B5EF4-FFF2-40B4-BE49-F238E27FC236}">
                        <a16:creationId xmlns:a16="http://schemas.microsoft.com/office/drawing/2014/main" id="{5A30DCE9-224C-D844-9494-DA201D29709A}"/>
                      </a:ext>
                    </a:extLst>
                  </p:cNvPr>
                  <p:cNvGrpSpPr/>
                  <p:nvPr/>
                </p:nvGrpSpPr>
                <p:grpSpPr>
                  <a:xfrm>
                    <a:off x="2243027" y="1835182"/>
                    <a:ext cx="267221" cy="329571"/>
                    <a:chOff x="946175" y="3253275"/>
                    <a:chExt cx="226075" cy="278825"/>
                  </a:xfrm>
                  <a:grpFill/>
                </p:grpSpPr>
                <p:sp>
                  <p:nvSpPr>
                    <p:cNvPr id="43" name="Google Shape;6269;p70">
                      <a:extLst>
                        <a:ext uri="{FF2B5EF4-FFF2-40B4-BE49-F238E27FC236}">
                          <a16:creationId xmlns:a16="http://schemas.microsoft.com/office/drawing/2014/main" id="{C3E51997-9E0F-D548-87BC-35AE9BF8486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46175" y="3253275"/>
                      <a:ext cx="209550" cy="2615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382" h="10460" extrusionOk="0">
                          <a:moveTo>
                            <a:pt x="348" y="0"/>
                          </a:moveTo>
                          <a:cubicBezTo>
                            <a:pt x="158" y="0"/>
                            <a:pt x="1" y="158"/>
                            <a:pt x="1" y="347"/>
                          </a:cubicBezTo>
                          <a:lnTo>
                            <a:pt x="1" y="10113"/>
                          </a:lnTo>
                          <a:cubicBezTo>
                            <a:pt x="1" y="10302"/>
                            <a:pt x="158" y="10460"/>
                            <a:pt x="348" y="10460"/>
                          </a:cubicBezTo>
                          <a:lnTo>
                            <a:pt x="694" y="10460"/>
                          </a:lnTo>
                          <a:lnTo>
                            <a:pt x="694" y="3875"/>
                          </a:lnTo>
                          <a:cubicBezTo>
                            <a:pt x="694" y="3623"/>
                            <a:pt x="820" y="3340"/>
                            <a:pt x="1009" y="3151"/>
                          </a:cubicBezTo>
                          <a:lnTo>
                            <a:pt x="3151" y="1008"/>
                          </a:lnTo>
                          <a:cubicBezTo>
                            <a:pt x="3340" y="819"/>
                            <a:pt x="3624" y="693"/>
                            <a:pt x="3908" y="693"/>
                          </a:cubicBezTo>
                          <a:lnTo>
                            <a:pt x="8381" y="693"/>
                          </a:lnTo>
                          <a:lnTo>
                            <a:pt x="8381" y="347"/>
                          </a:lnTo>
                          <a:cubicBezTo>
                            <a:pt x="8381" y="158"/>
                            <a:pt x="8224" y="0"/>
                            <a:pt x="8035" y="0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4" name="Google Shape;6270;p70">
                      <a:extLst>
                        <a:ext uri="{FF2B5EF4-FFF2-40B4-BE49-F238E27FC236}">
                          <a16:creationId xmlns:a16="http://schemas.microsoft.com/office/drawing/2014/main" id="{307CDFEE-3E61-8C4D-8676-64078DD84A6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86350" y="3293425"/>
                      <a:ext cx="47300" cy="480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892" h="1923" extrusionOk="0">
                          <a:moveTo>
                            <a:pt x="1891" y="1"/>
                          </a:moveTo>
                          <a:lnTo>
                            <a:pt x="1" y="1923"/>
                          </a:lnTo>
                          <a:lnTo>
                            <a:pt x="1891" y="1923"/>
                          </a:lnTo>
                          <a:lnTo>
                            <a:pt x="1891" y="1"/>
                          </a:ln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5" name="Google Shape;6272;p70">
                      <a:extLst>
                        <a:ext uri="{FF2B5EF4-FFF2-40B4-BE49-F238E27FC236}">
                          <a16:creationId xmlns:a16="http://schemas.microsoft.com/office/drawing/2014/main" id="{1F9EB194-D290-874F-AC1F-F6580F1B3EA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80050" y="3289500"/>
                      <a:ext cx="192200" cy="2426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7688" h="9704" extrusionOk="0">
                          <a:moveTo>
                            <a:pt x="2868" y="0"/>
                          </a:moveTo>
                          <a:lnTo>
                            <a:pt x="2868" y="2426"/>
                          </a:lnTo>
                          <a:cubicBezTo>
                            <a:pt x="2868" y="2647"/>
                            <a:pt x="2679" y="2804"/>
                            <a:pt x="2490" y="2804"/>
                          </a:cubicBezTo>
                          <a:lnTo>
                            <a:pt x="1" y="2804"/>
                          </a:lnTo>
                          <a:lnTo>
                            <a:pt x="1" y="9357"/>
                          </a:lnTo>
                          <a:cubicBezTo>
                            <a:pt x="1" y="9578"/>
                            <a:pt x="190" y="9704"/>
                            <a:pt x="379" y="9704"/>
                          </a:cubicBezTo>
                          <a:lnTo>
                            <a:pt x="7341" y="9704"/>
                          </a:lnTo>
                          <a:cubicBezTo>
                            <a:pt x="7467" y="9704"/>
                            <a:pt x="7593" y="9641"/>
                            <a:pt x="7625" y="9578"/>
                          </a:cubicBezTo>
                          <a:lnTo>
                            <a:pt x="6239" y="8192"/>
                          </a:lnTo>
                          <a:cubicBezTo>
                            <a:pt x="5924" y="8318"/>
                            <a:pt x="5609" y="8349"/>
                            <a:pt x="5262" y="8349"/>
                          </a:cubicBezTo>
                          <a:cubicBezTo>
                            <a:pt x="3529" y="8349"/>
                            <a:pt x="2143" y="6931"/>
                            <a:pt x="2143" y="5230"/>
                          </a:cubicBezTo>
                          <a:cubicBezTo>
                            <a:pt x="2143" y="3529"/>
                            <a:pt x="3561" y="2111"/>
                            <a:pt x="5262" y="2111"/>
                          </a:cubicBezTo>
                          <a:cubicBezTo>
                            <a:pt x="6239" y="2111"/>
                            <a:pt x="7121" y="2584"/>
                            <a:pt x="7688" y="3308"/>
                          </a:cubicBezTo>
                          <a:lnTo>
                            <a:pt x="7688" y="347"/>
                          </a:lnTo>
                          <a:cubicBezTo>
                            <a:pt x="7688" y="158"/>
                            <a:pt x="7530" y="0"/>
                            <a:pt x="7341" y="0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sp>
                <p:nvSpPr>
                  <p:cNvPr id="4" name="Rectangle 3">
                    <a:extLst>
                      <a:ext uri="{FF2B5EF4-FFF2-40B4-BE49-F238E27FC236}">
                        <a16:creationId xmlns:a16="http://schemas.microsoft.com/office/drawing/2014/main" id="{988D4C01-B9EB-D64B-B3CE-385D8C5B770E}"/>
                      </a:ext>
                    </a:extLst>
                  </p:cNvPr>
                  <p:cNvSpPr/>
                  <p:nvPr/>
                </p:nvSpPr>
                <p:spPr>
                  <a:xfrm>
                    <a:off x="2290514" y="1985600"/>
                    <a:ext cx="219734" cy="179154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47" name="Rectangle 46">
                    <a:extLst>
                      <a:ext uri="{FF2B5EF4-FFF2-40B4-BE49-F238E27FC236}">
                        <a16:creationId xmlns:a16="http://schemas.microsoft.com/office/drawing/2014/main" id="{73DFE46D-8E10-7044-AF2F-0B0D9EFBCEBC}"/>
                      </a:ext>
                    </a:extLst>
                  </p:cNvPr>
                  <p:cNvSpPr/>
                  <p:nvPr/>
                </p:nvSpPr>
                <p:spPr>
                  <a:xfrm>
                    <a:off x="2380343" y="1939464"/>
                    <a:ext cx="129905" cy="204811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48" name="Rectangle 47">
                    <a:extLst>
                      <a:ext uri="{FF2B5EF4-FFF2-40B4-BE49-F238E27FC236}">
                        <a16:creationId xmlns:a16="http://schemas.microsoft.com/office/drawing/2014/main" id="{9D070364-A61C-5B4B-84FA-ABB1E2E37936}"/>
                      </a:ext>
                    </a:extLst>
                  </p:cNvPr>
                  <p:cNvSpPr/>
                  <p:nvPr/>
                </p:nvSpPr>
                <p:spPr>
                  <a:xfrm>
                    <a:off x="2315030" y="1967455"/>
                    <a:ext cx="175686" cy="17682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49" name="Rectangle 48">
                    <a:extLst>
                      <a:ext uri="{FF2B5EF4-FFF2-40B4-BE49-F238E27FC236}">
                        <a16:creationId xmlns:a16="http://schemas.microsoft.com/office/drawing/2014/main" id="{544714F3-F9A0-D048-9ADC-3D3003379282}"/>
                      </a:ext>
                    </a:extLst>
                  </p:cNvPr>
                  <p:cNvSpPr/>
                  <p:nvPr/>
                </p:nvSpPr>
                <p:spPr>
                  <a:xfrm>
                    <a:off x="2372913" y="1935367"/>
                    <a:ext cx="93135" cy="17682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</p:grpSp>
            <p:sp>
              <p:nvSpPr>
                <p:cNvPr id="89" name="ZoneTexte 88">
                  <a:extLst>
                    <a:ext uri="{FF2B5EF4-FFF2-40B4-BE49-F238E27FC236}">
                      <a16:creationId xmlns:a16="http://schemas.microsoft.com/office/drawing/2014/main" id="{02B44813-AAB4-F041-8078-5BCB0AD11710}"/>
                    </a:ext>
                  </a:extLst>
                </p:cNvPr>
                <p:cNvSpPr txBox="1"/>
                <p:nvPr/>
              </p:nvSpPr>
              <p:spPr>
                <a:xfrm>
                  <a:off x="1746729" y="1883615"/>
                  <a:ext cx="527193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fr-FR">
                      <a:solidFill>
                        <a:schemeClr val="bg1"/>
                      </a:solidFill>
                    </a:rPr>
                    <a:t>.csv</a:t>
                  </a:r>
                </a:p>
              </p:txBody>
            </p:sp>
          </p:grpSp>
          <p:sp>
            <p:nvSpPr>
              <p:cNvPr id="91" name="Google Shape;518;p52">
                <a:extLst>
                  <a:ext uri="{FF2B5EF4-FFF2-40B4-BE49-F238E27FC236}">
                    <a16:creationId xmlns:a16="http://schemas.microsoft.com/office/drawing/2014/main" id="{94CB9E68-ECE5-694C-8A29-67A2122A8818}"/>
                  </a:ext>
                </a:extLst>
              </p:cNvPr>
              <p:cNvSpPr txBox="1"/>
              <p:nvPr/>
            </p:nvSpPr>
            <p:spPr>
              <a:xfrm>
                <a:off x="6078828" y="1632951"/>
                <a:ext cx="1790067" cy="73863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 i="1">
                    <a:solidFill>
                      <a:srgbClr val="434343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rPr>
                  <a:t>Post </a:t>
                </a:r>
                <a:r>
                  <a:rPr lang="en" sz="1200" i="1" err="1">
                    <a:solidFill>
                      <a:srgbClr val="434343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rPr>
                  <a:t>Traitement</a:t>
                </a:r>
                <a:endParaRPr lang="en" sz="1200" i="1">
                  <a:solidFill>
                    <a:srgbClr val="434343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  <a:p>
                <a:pPr marL="0" lvl="0" indent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 err="1">
                    <a:solidFill>
                      <a:srgbClr val="434343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rPr>
                  <a:t>Génération</a:t>
                </a:r>
                <a:r>
                  <a:rPr lang="en" sz="1200">
                    <a:solidFill>
                      <a:srgbClr val="434343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rPr>
                  <a:t> d’un nouveau </a:t>
                </a:r>
                <a:r>
                  <a:rPr lang="en" sz="1200" err="1">
                    <a:solidFill>
                      <a:srgbClr val="434343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rPr>
                  <a:t>fichier</a:t>
                </a:r>
                <a:r>
                  <a:rPr lang="en" sz="1200">
                    <a:solidFill>
                      <a:srgbClr val="434343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rPr>
                  <a:t> de </a:t>
                </a:r>
                <a:r>
                  <a:rPr lang="en" sz="1200" err="1">
                    <a:solidFill>
                      <a:srgbClr val="434343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rPr>
                  <a:t>données</a:t>
                </a:r>
                <a:endParaRPr sz="1200">
                  <a:solidFill>
                    <a:srgbClr val="434343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</p:grpSp>
        <p:sp>
          <p:nvSpPr>
            <p:cNvPr id="65" name="Google Shape;279;p42">
              <a:extLst>
                <a:ext uri="{FF2B5EF4-FFF2-40B4-BE49-F238E27FC236}">
                  <a16:creationId xmlns:a16="http://schemas.microsoft.com/office/drawing/2014/main" id="{823C70B5-2F4D-6568-3C29-4F995FFB332C}"/>
                </a:ext>
              </a:extLst>
            </p:cNvPr>
            <p:cNvSpPr/>
            <p:nvPr/>
          </p:nvSpPr>
          <p:spPr>
            <a:xfrm>
              <a:off x="3056656" y="3087722"/>
              <a:ext cx="3803948" cy="375551"/>
            </a:xfrm>
            <a:prstGeom prst="snip2DiagRect">
              <a:avLst>
                <a:gd name="adj1" fmla="val 0"/>
                <a:gd name="adj2" fmla="val 16667"/>
              </a:avLst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72000" rIns="91425" bIns="72000" anchor="ctr" anchorCtr="0">
              <a:spAutoFit/>
            </a:bodyPr>
            <a:lstStyle/>
            <a:p>
              <a:r>
                <a:rPr lang="en" sz="1100" b="1" dirty="0">
                  <a:solidFill>
                    <a:srgbClr val="FFFFFF"/>
                  </a:solidFill>
                  <a:latin typeface="Exo 2"/>
                  <a:ea typeface="Exo 2"/>
                  <a:cs typeface="Exo 2"/>
                  <a:sym typeface="Exo 2"/>
                </a:rPr>
                <a:t>Modification de </a:t>
              </a:r>
              <a:r>
                <a:rPr lang="en" sz="1100" b="1" dirty="0" err="1">
                  <a:solidFill>
                    <a:srgbClr val="FFFFFF"/>
                  </a:solidFill>
                  <a:latin typeface="Exo 2"/>
                  <a:ea typeface="Exo 2"/>
                  <a:cs typeface="Exo 2"/>
                  <a:sym typeface="Exo 2"/>
                </a:rPr>
                <a:t>valeurs</a:t>
              </a:r>
              <a:r>
                <a:rPr lang="en" sz="1100" b="1" dirty="0">
                  <a:solidFill>
                    <a:srgbClr val="FFFFFF"/>
                  </a:solidFill>
                  <a:latin typeface="Exo 2"/>
                  <a:ea typeface="Exo 2"/>
                  <a:cs typeface="Exo 2"/>
                  <a:sym typeface="Exo 2"/>
                </a:rPr>
                <a:t> </a:t>
              </a:r>
              <a:r>
                <a:rPr lang="en" sz="1100" b="1" dirty="0" err="1">
                  <a:solidFill>
                    <a:srgbClr val="FFFFFF"/>
                  </a:solidFill>
                  <a:latin typeface="Exo 2"/>
                  <a:ea typeface="Exo 2"/>
                  <a:cs typeface="Exo 2"/>
                  <a:sym typeface="Exo 2"/>
                </a:rPr>
                <a:t>abérantes</a:t>
              </a:r>
              <a:endParaRPr lang="fr-FR" sz="1100" dirty="0"/>
            </a:p>
          </p:txBody>
        </p:sp>
        <p:cxnSp>
          <p:nvCxnSpPr>
            <p:cNvPr id="66" name="Google Shape;340;p37">
              <a:extLst>
                <a:ext uri="{FF2B5EF4-FFF2-40B4-BE49-F238E27FC236}">
                  <a16:creationId xmlns:a16="http://schemas.microsoft.com/office/drawing/2014/main" id="{81C633A8-CC59-1767-CA3B-E6B6A499754D}"/>
                </a:ext>
              </a:extLst>
            </p:cNvPr>
            <p:cNvCxnSpPr>
              <a:cxnSpLocks/>
              <a:endCxn id="65" idx="2"/>
            </p:cNvCxnSpPr>
            <p:nvPr/>
          </p:nvCxnSpPr>
          <p:spPr>
            <a:xfrm>
              <a:off x="2865401" y="3275498"/>
              <a:ext cx="191255" cy="0"/>
            </a:xfrm>
            <a:prstGeom prst="straightConnector1">
              <a:avLst/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69" name="Google Shape;341;p37">
            <a:extLst>
              <a:ext uri="{FF2B5EF4-FFF2-40B4-BE49-F238E27FC236}">
                <a16:creationId xmlns:a16="http://schemas.microsoft.com/office/drawing/2014/main" id="{5DECF9DF-35E7-13D3-58CD-6E65E8D05A4B}"/>
              </a:ext>
            </a:extLst>
          </p:cNvPr>
          <p:cNvCxnSpPr>
            <a:cxnSpLocks/>
          </p:cNvCxnSpPr>
          <p:nvPr/>
        </p:nvCxnSpPr>
        <p:spPr>
          <a:xfrm>
            <a:off x="7910857" y="1992937"/>
            <a:ext cx="1331755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6685627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42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hlink"/>
                </a:solidFill>
              </a:rPr>
              <a:t>EXPLORATION DE DONNÉES</a:t>
            </a:r>
            <a:endParaRPr dirty="0">
              <a:solidFill>
                <a:schemeClr val="hlink"/>
              </a:solidFill>
            </a:endParaRPr>
          </a:p>
        </p:txBody>
      </p:sp>
      <p:sp>
        <p:nvSpPr>
          <p:cNvPr id="436" name="Google Shape;436;p4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300" b="0" i="0" u="none" strike="noStrike" kern="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Roboto Condensed Light"/>
                <a:ea typeface="Roboto Condensed Light"/>
                <a:sym typeface="Roboto Condensed Light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11</a:t>
            </a:fld>
            <a:endParaRPr kumimoji="0" sz="1300" b="0" i="0" u="none" strike="noStrike" kern="0" cap="none" spc="0" normalizeH="0" baseline="0" noProof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Roboto Condensed Light"/>
              <a:ea typeface="Roboto Condensed Light"/>
              <a:sym typeface="Roboto Condensed Light"/>
            </a:endParaRPr>
          </a:p>
        </p:txBody>
      </p: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F4A22599-2475-1947-A89B-74101A8E9ACF}"/>
              </a:ext>
            </a:extLst>
          </p:cNvPr>
          <p:cNvGrpSpPr/>
          <p:nvPr/>
        </p:nvGrpSpPr>
        <p:grpSpPr>
          <a:xfrm>
            <a:off x="151066" y="1093501"/>
            <a:ext cx="4166474" cy="3471905"/>
            <a:chOff x="119111" y="991249"/>
            <a:chExt cx="3579183" cy="2982511"/>
          </a:xfrm>
        </p:grpSpPr>
        <p:pic>
          <p:nvPicPr>
            <p:cNvPr id="11" name="Image 10">
              <a:extLst>
                <a:ext uri="{FF2B5EF4-FFF2-40B4-BE49-F238E27FC236}">
                  <a16:creationId xmlns:a16="http://schemas.microsoft.com/office/drawing/2014/main" id="{E3DE532A-5B9D-D446-9B4D-6A1D0DC9D5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23" r="16270"/>
            <a:stretch/>
          </p:blipFill>
          <p:spPr>
            <a:xfrm>
              <a:off x="119111" y="991249"/>
              <a:ext cx="3579183" cy="2982511"/>
            </a:xfrm>
            <a:prstGeom prst="rect">
              <a:avLst/>
            </a:prstGeom>
          </p:spPr>
        </p:pic>
        <p:pic>
          <p:nvPicPr>
            <p:cNvPr id="28" name="Image 27">
              <a:extLst>
                <a:ext uri="{FF2B5EF4-FFF2-40B4-BE49-F238E27FC236}">
                  <a16:creationId xmlns:a16="http://schemas.microsoft.com/office/drawing/2014/main" id="{2A645AD5-A7B1-C948-B5AC-ABDE49C3E6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83961" b="68275"/>
            <a:stretch/>
          </p:blipFill>
          <p:spPr>
            <a:xfrm>
              <a:off x="2949677" y="1217103"/>
              <a:ext cx="687182" cy="946201"/>
            </a:xfrm>
            <a:prstGeom prst="rect">
              <a:avLst/>
            </a:prstGeom>
          </p:spPr>
        </p:pic>
      </p:grpSp>
      <p:pic>
        <p:nvPicPr>
          <p:cNvPr id="32" name="Image 31">
            <a:extLst>
              <a:ext uri="{FF2B5EF4-FFF2-40B4-BE49-F238E27FC236}">
                <a16:creationId xmlns:a16="http://schemas.microsoft.com/office/drawing/2014/main" id="{AFCCB256-DDB4-8E4B-AA82-8D1CC1A03C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0888" y="3550819"/>
            <a:ext cx="2046663" cy="2046663"/>
          </a:xfrm>
          <a:prstGeom prst="rect">
            <a:avLst/>
          </a:prstGeom>
        </p:spPr>
      </p:pic>
      <p:sp>
        <p:nvSpPr>
          <p:cNvPr id="33" name="Google Shape;411;p46">
            <a:extLst>
              <a:ext uri="{FF2B5EF4-FFF2-40B4-BE49-F238E27FC236}">
                <a16:creationId xmlns:a16="http://schemas.microsoft.com/office/drawing/2014/main" id="{F624114C-5B21-9643-96EB-59D883A163FB}"/>
              </a:ext>
            </a:extLst>
          </p:cNvPr>
          <p:cNvSpPr/>
          <p:nvPr/>
        </p:nvSpPr>
        <p:spPr>
          <a:xfrm rot="16200000" flipH="1">
            <a:off x="5762129" y="1383736"/>
            <a:ext cx="1070577" cy="2628900"/>
          </a:xfrm>
          <a:prstGeom prst="snip1Rect">
            <a:avLst>
              <a:gd name="adj" fmla="val 16667"/>
            </a:avLst>
          </a:prstGeom>
          <a:solidFill>
            <a:srgbClr val="434343"/>
          </a:solidFill>
          <a:ln>
            <a:noFill/>
          </a:ln>
        </p:spPr>
        <p:txBody>
          <a:bodyPr spcFirstLastPara="1" vert="vert" wrap="square" lIns="91425" tIns="91425" rIns="91425" bIns="91425" anchor="ctr" anchorCtr="0">
            <a:spAutoFit/>
          </a:bodyPr>
          <a:lstStyle/>
          <a:p>
            <a:pPr algn="r"/>
            <a:r>
              <a:rPr lang="fr-FR" sz="1300">
                <a:solidFill>
                  <a:srgbClr val="FFFFFF"/>
                </a:solidFill>
                <a:latin typeface="Roboto Condensed Light"/>
                <a:ea typeface="Roboto Condensed Light"/>
                <a:sym typeface="Roboto Condensed Light"/>
              </a:rPr>
              <a:t>Analyse géographique</a:t>
            </a:r>
            <a:endParaRPr lang="en" sz="1300" dirty="0">
              <a:solidFill>
                <a:srgbClr val="FFFFFF"/>
              </a:solidFill>
              <a:latin typeface="Roboto Condensed Light"/>
              <a:ea typeface="Roboto Condensed Light"/>
              <a:sym typeface="Roboto Condensed Light"/>
            </a:endParaRPr>
          </a:p>
          <a:p>
            <a:pPr algn="r"/>
            <a:endParaRPr lang="en" sz="1300" dirty="0">
              <a:solidFill>
                <a:srgbClr val="FFFFFF"/>
              </a:solidFill>
              <a:latin typeface="Roboto Condensed Light"/>
              <a:ea typeface="Roboto Condensed Light"/>
              <a:sym typeface="Roboto Condensed Light"/>
            </a:endParaRPr>
          </a:p>
          <a:p>
            <a:pPr algn="r"/>
            <a:r>
              <a:rPr lang="en" sz="1300" dirty="0">
                <a:solidFill>
                  <a:srgbClr val="FFFFFF"/>
                </a:solidFill>
                <a:latin typeface="Roboto Condensed Light"/>
                <a:ea typeface="Roboto Condensed Light"/>
                <a:sym typeface="Roboto Condensed Light"/>
              </a:rPr>
              <a:t>Forte concentration aux </a:t>
            </a:r>
            <a:r>
              <a:rPr lang="en" sz="1300">
                <a:solidFill>
                  <a:srgbClr val="FFFFFF"/>
                </a:solidFill>
                <a:latin typeface="Roboto Condensed Light"/>
                <a:ea typeface="Roboto Condensed Light"/>
                <a:sym typeface="Roboto Condensed Light"/>
              </a:rPr>
              <a:t>alentours</a:t>
            </a:r>
            <a:r>
              <a:rPr lang="en" sz="1300" dirty="0">
                <a:solidFill>
                  <a:srgbClr val="FFFFFF"/>
                </a:solidFill>
                <a:latin typeface="Roboto Condensed Light"/>
                <a:ea typeface="Roboto Condensed Light"/>
                <a:sym typeface="Roboto Condensed Light"/>
              </a:rPr>
              <a:t> de la Gironde</a:t>
            </a:r>
            <a:endParaRPr lang="fr-FR" sz="1200" dirty="0">
              <a:solidFill>
                <a:schemeClr val="lt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34" name="Google Shape;412;p46">
            <a:extLst>
              <a:ext uri="{FF2B5EF4-FFF2-40B4-BE49-F238E27FC236}">
                <a16:creationId xmlns:a16="http://schemas.microsoft.com/office/drawing/2014/main" id="{629BA0B1-6E08-5A48-AA16-E5451311A7BC}"/>
              </a:ext>
            </a:extLst>
          </p:cNvPr>
          <p:cNvCxnSpPr>
            <a:cxnSpLocks/>
          </p:cNvCxnSpPr>
          <p:nvPr/>
        </p:nvCxnSpPr>
        <p:spPr>
          <a:xfrm flipH="1">
            <a:off x="7595684" y="2868580"/>
            <a:ext cx="157015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42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dirty="0">
                <a:solidFill>
                  <a:schemeClr val="hlink"/>
                </a:solidFill>
              </a:rPr>
              <a:t>EXPLORATION DE DONNÉES</a:t>
            </a:r>
            <a:endParaRPr dirty="0">
              <a:solidFill>
                <a:schemeClr val="hlink"/>
              </a:solidFill>
            </a:endParaRPr>
          </a:p>
        </p:txBody>
      </p:sp>
      <p:sp>
        <p:nvSpPr>
          <p:cNvPr id="436" name="Google Shape;436;p4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300" b="0" i="0" u="none" strike="noStrike" kern="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Roboto Condensed Light"/>
                <a:ea typeface="Roboto Condensed Light"/>
                <a:sym typeface="Roboto Condensed Light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12</a:t>
            </a:fld>
            <a:endParaRPr kumimoji="0" sz="1300" b="0" i="0" u="none" strike="noStrike" kern="0" cap="none" spc="0" normalizeH="0" baseline="0" noProof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Roboto Condensed Light"/>
              <a:ea typeface="Roboto Condensed Light"/>
              <a:sym typeface="Roboto Condensed Light"/>
            </a:endParaRPr>
          </a:p>
        </p:txBody>
      </p:sp>
      <p:pic>
        <p:nvPicPr>
          <p:cNvPr id="32" name="Image 31">
            <a:extLst>
              <a:ext uri="{FF2B5EF4-FFF2-40B4-BE49-F238E27FC236}">
                <a16:creationId xmlns:a16="http://schemas.microsoft.com/office/drawing/2014/main" id="{AFCCB256-DDB4-8E4B-AA82-8D1CC1A03C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0888" y="3550819"/>
            <a:ext cx="2046663" cy="2046663"/>
          </a:xfrm>
          <a:prstGeom prst="rect">
            <a:avLst/>
          </a:prstGeom>
        </p:spPr>
      </p:pic>
      <p:sp>
        <p:nvSpPr>
          <p:cNvPr id="12" name="Google Shape;413;p46">
            <a:extLst>
              <a:ext uri="{FF2B5EF4-FFF2-40B4-BE49-F238E27FC236}">
                <a16:creationId xmlns:a16="http://schemas.microsoft.com/office/drawing/2014/main" id="{8A3C4775-571F-E443-AC9F-24FE55062925}"/>
              </a:ext>
            </a:extLst>
          </p:cNvPr>
          <p:cNvSpPr/>
          <p:nvPr/>
        </p:nvSpPr>
        <p:spPr>
          <a:xfrm rot="5400000">
            <a:off x="2702718" y="2158909"/>
            <a:ext cx="1234715" cy="3776055"/>
          </a:xfrm>
          <a:prstGeom prst="snip1Rect">
            <a:avLst>
              <a:gd name="adj" fmla="val 16667"/>
            </a:avLst>
          </a:prstGeom>
          <a:solidFill>
            <a:srgbClr val="434343"/>
          </a:solidFill>
          <a:ln>
            <a:noFill/>
          </a:ln>
        </p:spPr>
        <p:txBody>
          <a:bodyPr spcFirstLastPara="1" vert="vert270" wrap="square" lIns="180000" tIns="91425" rIns="91425" bIns="91425" anchor="ctr" anchorCtr="0">
            <a:spAutoFit/>
          </a:bodyPr>
          <a:lstStyle/>
          <a:p>
            <a:r>
              <a:rPr lang="fr-FR" dirty="0">
                <a:solidFill>
                  <a:srgbClr val="FFFFFF"/>
                </a:solidFill>
                <a:latin typeface="Roboto Condensed Light"/>
                <a:ea typeface="Roboto Condensed Light"/>
                <a:sym typeface="Roboto Condensed Light"/>
              </a:rPr>
              <a:t>Etude des paramètres à utiliser dans le modèle</a:t>
            </a:r>
            <a:endParaRPr lang="fr-FR" dirty="0"/>
          </a:p>
          <a:p>
            <a:pPr lvl="0"/>
            <a:endParaRPr lang="en" dirty="0">
              <a:solidFill>
                <a:srgbClr val="FFFFFF"/>
              </a:solidFill>
              <a:latin typeface="Roboto Condensed Light"/>
              <a:ea typeface="Roboto Condensed Light"/>
              <a:sym typeface="Roboto Condensed Light"/>
            </a:endParaRPr>
          </a:p>
          <a:p>
            <a:pPr lvl="0"/>
            <a:r>
              <a:rPr lang="en" dirty="0" err="1">
                <a:solidFill>
                  <a:srgbClr val="FFFFFF"/>
                </a:solidFill>
                <a:latin typeface="Roboto Condensed Light"/>
                <a:ea typeface="Roboto Condensed Light"/>
                <a:sym typeface="Roboto Condensed Light"/>
              </a:rPr>
              <a:t>Matrice</a:t>
            </a:r>
            <a:r>
              <a:rPr lang="en" dirty="0">
                <a:solidFill>
                  <a:srgbClr val="FFFFFF"/>
                </a:solidFill>
                <a:latin typeface="Roboto Condensed Light"/>
                <a:ea typeface="Roboto Condensed Light"/>
                <a:sym typeface="Roboto Condensed Light"/>
              </a:rPr>
              <a:t> de </a:t>
            </a:r>
            <a:r>
              <a:rPr lang="en" dirty="0" err="1">
                <a:solidFill>
                  <a:srgbClr val="FFFFFF"/>
                </a:solidFill>
                <a:latin typeface="Roboto Condensed Light"/>
                <a:ea typeface="Roboto Condensed Light"/>
                <a:sym typeface="Roboto Condensed Light"/>
              </a:rPr>
              <a:t>corrélation</a:t>
            </a:r>
            <a:endParaRPr lang="en" dirty="0">
              <a:solidFill>
                <a:srgbClr val="FFFFFF"/>
              </a:solidFill>
              <a:latin typeface="Roboto Condensed Light"/>
              <a:ea typeface="Roboto Condensed Light"/>
              <a:sym typeface="Roboto Condensed Light"/>
            </a:endParaRPr>
          </a:p>
          <a:p>
            <a:pPr lvl="0"/>
            <a:r>
              <a:rPr lang="fr-FR" dirty="0">
                <a:solidFill>
                  <a:srgbClr val="FFFFFF"/>
                </a:solidFill>
                <a:latin typeface="Roboto Condensed Light"/>
                <a:ea typeface="Roboto Condensed Light"/>
                <a:sym typeface="Roboto Condensed Light"/>
              </a:rPr>
              <a:t>R</a:t>
            </a:r>
            <a:r>
              <a:rPr lang="en" dirty="0">
                <a:solidFill>
                  <a:srgbClr val="FFFFFF"/>
                </a:solidFill>
                <a:latin typeface="Roboto Condensed Light"/>
                <a:ea typeface="Roboto Condensed Light"/>
                <a:sym typeface="Roboto Condensed Light"/>
              </a:rPr>
              <a:t>egressions </a:t>
            </a:r>
            <a:r>
              <a:rPr lang="en" dirty="0" err="1">
                <a:solidFill>
                  <a:srgbClr val="FFFFFF"/>
                </a:solidFill>
                <a:latin typeface="Roboto Condensed Light"/>
                <a:ea typeface="Roboto Condensed Light"/>
                <a:sym typeface="Roboto Condensed Light"/>
              </a:rPr>
              <a:t>linéaires</a:t>
            </a:r>
            <a:endParaRPr lang="en" dirty="0">
              <a:solidFill>
                <a:srgbClr val="FFFFFF"/>
              </a:solidFill>
              <a:latin typeface="Roboto Condensed Light"/>
              <a:ea typeface="Roboto Condensed Light"/>
              <a:sym typeface="Roboto Condensed Light"/>
            </a:endParaRPr>
          </a:p>
        </p:txBody>
      </p:sp>
      <p:cxnSp>
        <p:nvCxnSpPr>
          <p:cNvPr id="13" name="Google Shape;414;p46">
            <a:extLst>
              <a:ext uri="{FF2B5EF4-FFF2-40B4-BE49-F238E27FC236}">
                <a16:creationId xmlns:a16="http://schemas.microsoft.com/office/drawing/2014/main" id="{8938E542-2774-B54B-A97D-99DAA940263F}"/>
              </a:ext>
            </a:extLst>
          </p:cNvPr>
          <p:cNvCxnSpPr>
            <a:cxnSpLocks/>
          </p:cNvCxnSpPr>
          <p:nvPr/>
        </p:nvCxnSpPr>
        <p:spPr>
          <a:xfrm flipH="1">
            <a:off x="0" y="3945625"/>
            <a:ext cx="16216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" name="Groupe 3">
            <a:extLst>
              <a:ext uri="{FF2B5EF4-FFF2-40B4-BE49-F238E27FC236}">
                <a16:creationId xmlns:a16="http://schemas.microsoft.com/office/drawing/2014/main" id="{6E5BFEC8-D3A0-D7CC-36AA-A09EB637C7D8}"/>
              </a:ext>
            </a:extLst>
          </p:cNvPr>
          <p:cNvGrpSpPr/>
          <p:nvPr/>
        </p:nvGrpSpPr>
        <p:grpSpPr>
          <a:xfrm>
            <a:off x="131749" y="1159241"/>
            <a:ext cx="8880493" cy="1406577"/>
            <a:chOff x="131749" y="1159241"/>
            <a:chExt cx="8880493" cy="1406577"/>
          </a:xfrm>
        </p:grpSpPr>
        <p:grpSp>
          <p:nvGrpSpPr>
            <p:cNvPr id="15" name="Groupe 14">
              <a:extLst>
                <a:ext uri="{FF2B5EF4-FFF2-40B4-BE49-F238E27FC236}">
                  <a16:creationId xmlns:a16="http://schemas.microsoft.com/office/drawing/2014/main" id="{C4CFD281-C3A6-62FF-E07F-CAB593ED4DD2}"/>
                </a:ext>
              </a:extLst>
            </p:cNvPr>
            <p:cNvGrpSpPr/>
            <p:nvPr/>
          </p:nvGrpSpPr>
          <p:grpSpPr>
            <a:xfrm>
              <a:off x="131749" y="1159241"/>
              <a:ext cx="6623617" cy="1406577"/>
              <a:chOff x="133716" y="1151600"/>
              <a:chExt cx="6623617" cy="1406577"/>
            </a:xfrm>
          </p:grpSpPr>
          <p:pic>
            <p:nvPicPr>
              <p:cNvPr id="5" name="Image 4">
                <a:extLst>
                  <a:ext uri="{FF2B5EF4-FFF2-40B4-BE49-F238E27FC236}">
                    <a16:creationId xmlns:a16="http://schemas.microsoft.com/office/drawing/2014/main" id="{1AF5E39C-74F0-475E-0EEB-9D6C5265FC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3716" y="1151606"/>
                <a:ext cx="2109849" cy="1406566"/>
              </a:xfrm>
              <a:prstGeom prst="rect">
                <a:avLst/>
              </a:prstGeom>
            </p:spPr>
          </p:pic>
          <p:pic>
            <p:nvPicPr>
              <p:cNvPr id="7" name="Image 6">
                <a:extLst>
                  <a:ext uri="{FF2B5EF4-FFF2-40B4-BE49-F238E27FC236}">
                    <a16:creationId xmlns:a16="http://schemas.microsoft.com/office/drawing/2014/main" id="{C3E624B8-95D3-D513-197E-647152C131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390592" y="1151606"/>
                <a:ext cx="2109857" cy="1406571"/>
              </a:xfrm>
              <a:prstGeom prst="rect">
                <a:avLst/>
              </a:prstGeom>
            </p:spPr>
          </p:pic>
          <p:pic>
            <p:nvPicPr>
              <p:cNvPr id="9" name="Image 8">
                <a:extLst>
                  <a:ext uri="{FF2B5EF4-FFF2-40B4-BE49-F238E27FC236}">
                    <a16:creationId xmlns:a16="http://schemas.microsoft.com/office/drawing/2014/main" id="{51587FF5-CD22-D4CE-E7F8-C770AAB908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647476" y="1151600"/>
                <a:ext cx="2109857" cy="1406571"/>
              </a:xfrm>
              <a:prstGeom prst="rect">
                <a:avLst/>
              </a:prstGeom>
            </p:spPr>
          </p:pic>
        </p:grpSp>
        <p:pic>
          <p:nvPicPr>
            <p:cNvPr id="3" name="Image 2">
              <a:extLst>
                <a:ext uri="{FF2B5EF4-FFF2-40B4-BE49-F238E27FC236}">
                  <a16:creationId xmlns:a16="http://schemas.microsoft.com/office/drawing/2014/main" id="{67C56198-8CA5-C14A-DD97-3C47D92819D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902393" y="1159246"/>
              <a:ext cx="2109849" cy="140656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62131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1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37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ALGORITHME</a:t>
            </a:r>
            <a:br>
              <a:rPr lang="fr-FR" dirty="0"/>
            </a:br>
            <a:r>
              <a:rPr lang="fr-FR" sz="1800" b="0" dirty="0"/>
              <a:t>DE MACHINE LEARNING</a:t>
            </a:r>
            <a:endParaRPr lang="fr-FR" b="0" dirty="0"/>
          </a:p>
        </p:txBody>
      </p:sp>
      <p:sp>
        <p:nvSpPr>
          <p:cNvPr id="96" name="Google Shape;293;p34">
            <a:extLst>
              <a:ext uri="{FF2B5EF4-FFF2-40B4-BE49-F238E27FC236}">
                <a16:creationId xmlns:a16="http://schemas.microsoft.com/office/drawing/2014/main" id="{24093720-A0DF-0B40-9E1C-D33A6058CE50}"/>
              </a:ext>
            </a:extLst>
          </p:cNvPr>
          <p:cNvSpPr txBox="1">
            <a:spLocks/>
          </p:cNvSpPr>
          <p:nvPr/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fld id="{00000000-1234-1234-1234-123412341234}" type="slidenum">
              <a:rPr lang="en" smtClean="0"/>
              <a:pPr/>
              <a:t>13</a:t>
            </a:fld>
            <a:endParaRPr lang="en"/>
          </a:p>
        </p:txBody>
      </p:sp>
      <p:cxnSp>
        <p:nvCxnSpPr>
          <p:cNvPr id="69" name="Google Shape;341;p37">
            <a:extLst>
              <a:ext uri="{FF2B5EF4-FFF2-40B4-BE49-F238E27FC236}">
                <a16:creationId xmlns:a16="http://schemas.microsoft.com/office/drawing/2014/main" id="{5DECF9DF-35E7-13D3-58CD-6E65E8D05A4B}"/>
              </a:ext>
            </a:extLst>
          </p:cNvPr>
          <p:cNvCxnSpPr>
            <a:cxnSpLocks/>
          </p:cNvCxnSpPr>
          <p:nvPr/>
        </p:nvCxnSpPr>
        <p:spPr>
          <a:xfrm>
            <a:off x="-85661" y="1992937"/>
            <a:ext cx="749049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" name="Groupe 1">
            <a:extLst>
              <a:ext uri="{FF2B5EF4-FFF2-40B4-BE49-F238E27FC236}">
                <a16:creationId xmlns:a16="http://schemas.microsoft.com/office/drawing/2014/main" id="{154FEE5F-E4F1-63C6-C80E-53A42398F470}"/>
              </a:ext>
            </a:extLst>
          </p:cNvPr>
          <p:cNvGrpSpPr/>
          <p:nvPr/>
        </p:nvGrpSpPr>
        <p:grpSpPr>
          <a:xfrm>
            <a:off x="756646" y="1516534"/>
            <a:ext cx="946200" cy="952806"/>
            <a:chOff x="5290720" y="1522048"/>
            <a:chExt cx="946200" cy="952806"/>
          </a:xfrm>
        </p:grpSpPr>
        <p:sp>
          <p:nvSpPr>
            <p:cNvPr id="55" name="Google Shape;279;p42">
              <a:extLst>
                <a:ext uri="{FF2B5EF4-FFF2-40B4-BE49-F238E27FC236}">
                  <a16:creationId xmlns:a16="http://schemas.microsoft.com/office/drawing/2014/main" id="{DF22A18C-401C-79E2-3CC8-269D3E35F021}"/>
                </a:ext>
              </a:extLst>
            </p:cNvPr>
            <p:cNvSpPr/>
            <p:nvPr/>
          </p:nvSpPr>
          <p:spPr>
            <a:xfrm rot="16200000">
              <a:off x="5287417" y="1525351"/>
              <a:ext cx="952806" cy="946200"/>
            </a:xfrm>
            <a:prstGeom prst="snip2DiagRect">
              <a:avLst>
                <a:gd name="adj1" fmla="val 0"/>
                <a:gd name="adj2" fmla="val 16667"/>
              </a:avLst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endParaRPr lang="en" sz="1200" b="1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endParaRPr>
            </a:p>
          </p:txBody>
        </p:sp>
        <p:sp>
          <p:nvSpPr>
            <p:cNvPr id="56" name="Google Shape;6269;p70">
              <a:extLst>
                <a:ext uri="{FF2B5EF4-FFF2-40B4-BE49-F238E27FC236}">
                  <a16:creationId xmlns:a16="http://schemas.microsoft.com/office/drawing/2014/main" id="{F3C8EC25-9D00-2DBB-B746-6FDFB1089FA0}"/>
                </a:ext>
              </a:extLst>
            </p:cNvPr>
            <p:cNvSpPr/>
            <p:nvPr/>
          </p:nvSpPr>
          <p:spPr>
            <a:xfrm>
              <a:off x="5550303" y="1737667"/>
              <a:ext cx="395819" cy="493946"/>
            </a:xfrm>
            <a:custGeom>
              <a:avLst/>
              <a:gdLst/>
              <a:ahLst/>
              <a:cxnLst/>
              <a:rect l="l" t="t" r="r" b="b"/>
              <a:pathLst>
                <a:path w="8382" h="10460" extrusionOk="0">
                  <a:moveTo>
                    <a:pt x="348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10113"/>
                  </a:lnTo>
                  <a:cubicBezTo>
                    <a:pt x="1" y="10302"/>
                    <a:pt x="158" y="10460"/>
                    <a:pt x="348" y="10460"/>
                  </a:cubicBezTo>
                  <a:lnTo>
                    <a:pt x="694" y="10460"/>
                  </a:lnTo>
                  <a:lnTo>
                    <a:pt x="694" y="3875"/>
                  </a:lnTo>
                  <a:cubicBezTo>
                    <a:pt x="694" y="3623"/>
                    <a:pt x="820" y="3340"/>
                    <a:pt x="1009" y="3151"/>
                  </a:cubicBezTo>
                  <a:lnTo>
                    <a:pt x="3151" y="1008"/>
                  </a:lnTo>
                  <a:cubicBezTo>
                    <a:pt x="3340" y="819"/>
                    <a:pt x="3624" y="693"/>
                    <a:pt x="3908" y="693"/>
                  </a:cubicBezTo>
                  <a:lnTo>
                    <a:pt x="8381" y="693"/>
                  </a:lnTo>
                  <a:lnTo>
                    <a:pt x="8381" y="347"/>
                  </a:lnTo>
                  <a:cubicBezTo>
                    <a:pt x="8381" y="158"/>
                    <a:pt x="8224" y="0"/>
                    <a:pt x="803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6270;p70">
              <a:extLst>
                <a:ext uri="{FF2B5EF4-FFF2-40B4-BE49-F238E27FC236}">
                  <a16:creationId xmlns:a16="http://schemas.microsoft.com/office/drawing/2014/main" id="{DD6DBEE3-30DF-E372-E777-977B764A31B1}"/>
                </a:ext>
              </a:extLst>
            </p:cNvPr>
            <p:cNvSpPr/>
            <p:nvPr/>
          </p:nvSpPr>
          <p:spPr>
            <a:xfrm>
              <a:off x="5626190" y="1813506"/>
              <a:ext cx="89345" cy="90809"/>
            </a:xfrm>
            <a:custGeom>
              <a:avLst/>
              <a:gdLst/>
              <a:ahLst/>
              <a:cxnLst/>
              <a:rect l="l" t="t" r="r" b="b"/>
              <a:pathLst>
                <a:path w="1892" h="1923" extrusionOk="0">
                  <a:moveTo>
                    <a:pt x="1891" y="1"/>
                  </a:moveTo>
                  <a:lnTo>
                    <a:pt x="1" y="1923"/>
                  </a:lnTo>
                  <a:lnTo>
                    <a:pt x="1891" y="1923"/>
                  </a:lnTo>
                  <a:lnTo>
                    <a:pt x="189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6272;p70">
              <a:extLst>
                <a:ext uri="{FF2B5EF4-FFF2-40B4-BE49-F238E27FC236}">
                  <a16:creationId xmlns:a16="http://schemas.microsoft.com/office/drawing/2014/main" id="{EE6DFBE6-51A0-C1C8-0F4D-03ABD4BD0014}"/>
                </a:ext>
              </a:extLst>
            </p:cNvPr>
            <p:cNvSpPr/>
            <p:nvPr/>
          </p:nvSpPr>
          <p:spPr>
            <a:xfrm>
              <a:off x="5614289" y="1806092"/>
              <a:ext cx="363047" cy="458246"/>
            </a:xfrm>
            <a:custGeom>
              <a:avLst/>
              <a:gdLst/>
              <a:ahLst/>
              <a:cxnLst/>
              <a:rect l="l" t="t" r="r" b="b"/>
              <a:pathLst>
                <a:path w="7688" h="9704" extrusionOk="0">
                  <a:moveTo>
                    <a:pt x="2868" y="0"/>
                  </a:moveTo>
                  <a:lnTo>
                    <a:pt x="2868" y="2426"/>
                  </a:lnTo>
                  <a:cubicBezTo>
                    <a:pt x="2868" y="2647"/>
                    <a:pt x="2679" y="2804"/>
                    <a:pt x="2490" y="2804"/>
                  </a:cubicBezTo>
                  <a:lnTo>
                    <a:pt x="1" y="2804"/>
                  </a:lnTo>
                  <a:lnTo>
                    <a:pt x="1" y="9357"/>
                  </a:lnTo>
                  <a:cubicBezTo>
                    <a:pt x="1" y="9578"/>
                    <a:pt x="190" y="9704"/>
                    <a:pt x="379" y="9704"/>
                  </a:cubicBezTo>
                  <a:lnTo>
                    <a:pt x="7341" y="9704"/>
                  </a:lnTo>
                  <a:cubicBezTo>
                    <a:pt x="7467" y="9704"/>
                    <a:pt x="7593" y="9641"/>
                    <a:pt x="7625" y="9578"/>
                  </a:cubicBezTo>
                  <a:lnTo>
                    <a:pt x="6239" y="8192"/>
                  </a:lnTo>
                  <a:cubicBezTo>
                    <a:pt x="5924" y="8318"/>
                    <a:pt x="5609" y="8349"/>
                    <a:pt x="5262" y="8349"/>
                  </a:cubicBezTo>
                  <a:cubicBezTo>
                    <a:pt x="3529" y="8349"/>
                    <a:pt x="2143" y="6931"/>
                    <a:pt x="2143" y="5230"/>
                  </a:cubicBezTo>
                  <a:cubicBezTo>
                    <a:pt x="2143" y="3529"/>
                    <a:pt x="3561" y="2111"/>
                    <a:pt x="5262" y="2111"/>
                  </a:cubicBezTo>
                  <a:cubicBezTo>
                    <a:pt x="6239" y="2111"/>
                    <a:pt x="7121" y="2584"/>
                    <a:pt x="7688" y="3308"/>
                  </a:cubicBezTo>
                  <a:lnTo>
                    <a:pt x="7688" y="347"/>
                  </a:lnTo>
                  <a:cubicBezTo>
                    <a:pt x="7688" y="158"/>
                    <a:pt x="7530" y="0"/>
                    <a:pt x="734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FB83B423-3D2A-CB43-44E5-E49CEFB58EFA}"/>
                </a:ext>
              </a:extLst>
            </p:cNvPr>
            <p:cNvSpPr/>
            <p:nvPr/>
          </p:nvSpPr>
          <p:spPr>
            <a:xfrm>
              <a:off x="5757868" y="1897768"/>
              <a:ext cx="148835" cy="28256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F1C3BCD0-C587-8272-0CEE-A969F3945867}"/>
                </a:ext>
              </a:extLst>
            </p:cNvPr>
            <p:cNvSpPr/>
            <p:nvPr/>
          </p:nvSpPr>
          <p:spPr>
            <a:xfrm>
              <a:off x="5769741" y="1904315"/>
              <a:ext cx="207595" cy="3272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50CB9023-B831-3266-2B8C-BF6B9C7157E5}"/>
                </a:ext>
              </a:extLst>
            </p:cNvPr>
            <p:cNvSpPr/>
            <p:nvPr/>
          </p:nvSpPr>
          <p:spPr>
            <a:xfrm>
              <a:off x="5665368" y="1949046"/>
              <a:ext cx="280755" cy="28256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52211943-92CE-EE25-36F9-8AD90AC036C4}"/>
                </a:ext>
              </a:extLst>
            </p:cNvPr>
            <p:cNvSpPr/>
            <p:nvPr/>
          </p:nvSpPr>
          <p:spPr>
            <a:xfrm>
              <a:off x="5626190" y="1978043"/>
              <a:ext cx="351146" cy="2862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7" name="ZoneTexte 66">
              <a:extLst>
                <a:ext uri="{FF2B5EF4-FFF2-40B4-BE49-F238E27FC236}">
                  <a16:creationId xmlns:a16="http://schemas.microsoft.com/office/drawing/2014/main" id="{162CEEC8-7C71-2726-DFE5-CB0AC201469C}"/>
                </a:ext>
              </a:extLst>
            </p:cNvPr>
            <p:cNvSpPr txBox="1"/>
            <p:nvPr/>
          </p:nvSpPr>
          <p:spPr>
            <a:xfrm>
              <a:off x="5542148" y="2018163"/>
              <a:ext cx="52719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rgbClr val="434343"/>
                  </a:solidFill>
                </a:rPr>
                <a:t>.csv</a:t>
              </a:r>
            </a:p>
          </p:txBody>
        </p:sp>
      </p:grpSp>
      <p:grpSp>
        <p:nvGrpSpPr>
          <p:cNvPr id="9" name="Groupe 8">
            <a:extLst>
              <a:ext uri="{FF2B5EF4-FFF2-40B4-BE49-F238E27FC236}">
                <a16:creationId xmlns:a16="http://schemas.microsoft.com/office/drawing/2014/main" id="{CB5E9835-2A05-B8D2-056D-2E4B24E7CE12}"/>
              </a:ext>
            </a:extLst>
          </p:cNvPr>
          <p:cNvGrpSpPr/>
          <p:nvPr/>
        </p:nvGrpSpPr>
        <p:grpSpPr>
          <a:xfrm>
            <a:off x="2393766" y="2116140"/>
            <a:ext cx="4579528" cy="784830"/>
            <a:chOff x="2393766" y="1408474"/>
            <a:chExt cx="4579528" cy="784830"/>
          </a:xfrm>
        </p:grpSpPr>
        <p:grpSp>
          <p:nvGrpSpPr>
            <p:cNvPr id="77" name="Google Shape;6268;p70">
              <a:extLst>
                <a:ext uri="{FF2B5EF4-FFF2-40B4-BE49-F238E27FC236}">
                  <a16:creationId xmlns:a16="http://schemas.microsoft.com/office/drawing/2014/main" id="{76B61E89-390D-2C06-D186-6F17627AEEBA}"/>
                </a:ext>
              </a:extLst>
            </p:cNvPr>
            <p:cNvGrpSpPr/>
            <p:nvPr/>
          </p:nvGrpSpPr>
          <p:grpSpPr>
            <a:xfrm>
              <a:off x="2393766" y="1516378"/>
              <a:ext cx="360360" cy="357463"/>
              <a:chOff x="946175" y="3253275"/>
              <a:chExt cx="298550" cy="296150"/>
            </a:xfrm>
            <a:solidFill>
              <a:srgbClr val="434343"/>
            </a:solidFill>
          </p:grpSpPr>
          <p:sp>
            <p:nvSpPr>
              <p:cNvPr id="88" name="Google Shape;6269;p70">
                <a:extLst>
                  <a:ext uri="{FF2B5EF4-FFF2-40B4-BE49-F238E27FC236}">
                    <a16:creationId xmlns:a16="http://schemas.microsoft.com/office/drawing/2014/main" id="{663C6BC7-7A7F-6281-422D-BB15D209AA42}"/>
                  </a:ext>
                </a:extLst>
              </p:cNvPr>
              <p:cNvSpPr/>
              <p:nvPr/>
            </p:nvSpPr>
            <p:spPr>
              <a:xfrm>
                <a:off x="946175" y="3253275"/>
                <a:ext cx="209550" cy="261500"/>
              </a:xfrm>
              <a:custGeom>
                <a:avLst/>
                <a:gdLst/>
                <a:ahLst/>
                <a:cxnLst/>
                <a:rect l="l" t="t" r="r" b="b"/>
                <a:pathLst>
                  <a:path w="8382" h="10460" extrusionOk="0">
                    <a:moveTo>
                      <a:pt x="348" y="0"/>
                    </a:moveTo>
                    <a:cubicBezTo>
                      <a:pt x="158" y="0"/>
                      <a:pt x="1" y="158"/>
                      <a:pt x="1" y="347"/>
                    </a:cubicBezTo>
                    <a:lnTo>
                      <a:pt x="1" y="10113"/>
                    </a:lnTo>
                    <a:cubicBezTo>
                      <a:pt x="1" y="10302"/>
                      <a:pt x="158" y="10460"/>
                      <a:pt x="348" y="10460"/>
                    </a:cubicBezTo>
                    <a:lnTo>
                      <a:pt x="694" y="10460"/>
                    </a:lnTo>
                    <a:lnTo>
                      <a:pt x="694" y="3875"/>
                    </a:lnTo>
                    <a:cubicBezTo>
                      <a:pt x="694" y="3623"/>
                      <a:pt x="820" y="3340"/>
                      <a:pt x="1009" y="3151"/>
                    </a:cubicBezTo>
                    <a:lnTo>
                      <a:pt x="3151" y="1008"/>
                    </a:lnTo>
                    <a:cubicBezTo>
                      <a:pt x="3340" y="819"/>
                      <a:pt x="3624" y="693"/>
                      <a:pt x="3908" y="693"/>
                    </a:cubicBezTo>
                    <a:lnTo>
                      <a:pt x="8381" y="693"/>
                    </a:lnTo>
                    <a:lnTo>
                      <a:pt x="8381" y="347"/>
                    </a:lnTo>
                    <a:cubicBezTo>
                      <a:pt x="8381" y="158"/>
                      <a:pt x="8224" y="0"/>
                      <a:pt x="803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6270;p70">
                <a:extLst>
                  <a:ext uri="{FF2B5EF4-FFF2-40B4-BE49-F238E27FC236}">
                    <a16:creationId xmlns:a16="http://schemas.microsoft.com/office/drawing/2014/main" id="{13C88AE3-7C72-0B93-E8FA-5E7974EA2371}"/>
                  </a:ext>
                </a:extLst>
              </p:cNvPr>
              <p:cNvSpPr/>
              <p:nvPr/>
            </p:nvSpPr>
            <p:spPr>
              <a:xfrm>
                <a:off x="986350" y="3293425"/>
                <a:ext cx="47300" cy="48075"/>
              </a:xfrm>
              <a:custGeom>
                <a:avLst/>
                <a:gdLst/>
                <a:ahLst/>
                <a:cxnLst/>
                <a:rect l="l" t="t" r="r" b="b"/>
                <a:pathLst>
                  <a:path w="1892" h="1923" extrusionOk="0">
                    <a:moveTo>
                      <a:pt x="1891" y="1"/>
                    </a:moveTo>
                    <a:lnTo>
                      <a:pt x="1" y="1923"/>
                    </a:lnTo>
                    <a:lnTo>
                      <a:pt x="1891" y="1923"/>
                    </a:lnTo>
                    <a:lnTo>
                      <a:pt x="1891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6271;p70">
                <a:extLst>
                  <a:ext uri="{FF2B5EF4-FFF2-40B4-BE49-F238E27FC236}">
                    <a16:creationId xmlns:a16="http://schemas.microsoft.com/office/drawing/2014/main" id="{D0BF3B9D-D533-3E83-8225-76328E51DAAA}"/>
                  </a:ext>
                </a:extLst>
              </p:cNvPr>
              <p:cNvSpPr/>
              <p:nvPr/>
            </p:nvSpPr>
            <p:spPr>
              <a:xfrm>
                <a:off x="1051725" y="3359600"/>
                <a:ext cx="122100" cy="121325"/>
              </a:xfrm>
              <a:custGeom>
                <a:avLst/>
                <a:gdLst/>
                <a:ahLst/>
                <a:cxnLst/>
                <a:rect l="l" t="t" r="r" b="b"/>
                <a:pathLst>
                  <a:path w="4884" h="4853" extrusionOk="0">
                    <a:moveTo>
                      <a:pt x="2427" y="0"/>
                    </a:moveTo>
                    <a:cubicBezTo>
                      <a:pt x="1103" y="0"/>
                      <a:pt x="1" y="1103"/>
                      <a:pt x="1" y="2426"/>
                    </a:cubicBezTo>
                    <a:cubicBezTo>
                      <a:pt x="1" y="3749"/>
                      <a:pt x="1103" y="4852"/>
                      <a:pt x="2427" y="4852"/>
                    </a:cubicBezTo>
                    <a:cubicBezTo>
                      <a:pt x="3781" y="4852"/>
                      <a:pt x="4884" y="3749"/>
                      <a:pt x="4884" y="2426"/>
                    </a:cubicBezTo>
                    <a:cubicBezTo>
                      <a:pt x="4884" y="1103"/>
                      <a:pt x="3781" y="0"/>
                      <a:pt x="242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6272;p70">
                <a:extLst>
                  <a:ext uri="{FF2B5EF4-FFF2-40B4-BE49-F238E27FC236}">
                    <a16:creationId xmlns:a16="http://schemas.microsoft.com/office/drawing/2014/main" id="{588E67AB-2FD5-BC52-41A8-7C970969F31C}"/>
                  </a:ext>
                </a:extLst>
              </p:cNvPr>
              <p:cNvSpPr/>
              <p:nvPr/>
            </p:nvSpPr>
            <p:spPr>
              <a:xfrm>
                <a:off x="980050" y="3289500"/>
                <a:ext cx="192200" cy="242600"/>
              </a:xfrm>
              <a:custGeom>
                <a:avLst/>
                <a:gdLst/>
                <a:ahLst/>
                <a:cxnLst/>
                <a:rect l="l" t="t" r="r" b="b"/>
                <a:pathLst>
                  <a:path w="7688" h="9704" extrusionOk="0">
                    <a:moveTo>
                      <a:pt x="2868" y="0"/>
                    </a:moveTo>
                    <a:lnTo>
                      <a:pt x="2868" y="2426"/>
                    </a:lnTo>
                    <a:cubicBezTo>
                      <a:pt x="2868" y="2647"/>
                      <a:pt x="2679" y="2804"/>
                      <a:pt x="2490" y="2804"/>
                    </a:cubicBezTo>
                    <a:lnTo>
                      <a:pt x="1" y="2804"/>
                    </a:lnTo>
                    <a:lnTo>
                      <a:pt x="1" y="9357"/>
                    </a:lnTo>
                    <a:cubicBezTo>
                      <a:pt x="1" y="9578"/>
                      <a:pt x="190" y="9704"/>
                      <a:pt x="379" y="9704"/>
                    </a:cubicBezTo>
                    <a:lnTo>
                      <a:pt x="7341" y="9704"/>
                    </a:lnTo>
                    <a:cubicBezTo>
                      <a:pt x="7467" y="9704"/>
                      <a:pt x="7593" y="9641"/>
                      <a:pt x="7625" y="9578"/>
                    </a:cubicBezTo>
                    <a:lnTo>
                      <a:pt x="6239" y="8192"/>
                    </a:lnTo>
                    <a:cubicBezTo>
                      <a:pt x="5924" y="8318"/>
                      <a:pt x="5609" y="8349"/>
                      <a:pt x="5262" y="8349"/>
                    </a:cubicBezTo>
                    <a:cubicBezTo>
                      <a:pt x="3529" y="8349"/>
                      <a:pt x="2143" y="6931"/>
                      <a:pt x="2143" y="5230"/>
                    </a:cubicBezTo>
                    <a:cubicBezTo>
                      <a:pt x="2143" y="3529"/>
                      <a:pt x="3561" y="2111"/>
                      <a:pt x="5262" y="2111"/>
                    </a:cubicBezTo>
                    <a:cubicBezTo>
                      <a:pt x="6239" y="2111"/>
                      <a:pt x="7121" y="2584"/>
                      <a:pt x="7688" y="3308"/>
                    </a:cubicBezTo>
                    <a:lnTo>
                      <a:pt x="7688" y="347"/>
                    </a:lnTo>
                    <a:cubicBezTo>
                      <a:pt x="7688" y="158"/>
                      <a:pt x="7530" y="0"/>
                      <a:pt x="734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4" name="Google Shape;6273;p70">
                <a:extLst>
                  <a:ext uri="{FF2B5EF4-FFF2-40B4-BE49-F238E27FC236}">
                    <a16:creationId xmlns:a16="http://schemas.microsoft.com/office/drawing/2014/main" id="{25DE0F9D-A044-5A06-9121-189C0E29B4BA}"/>
                  </a:ext>
                </a:extLst>
              </p:cNvPr>
              <p:cNvSpPr/>
              <p:nvPr/>
            </p:nvSpPr>
            <p:spPr>
              <a:xfrm>
                <a:off x="1154125" y="3460400"/>
                <a:ext cx="90600" cy="89025"/>
              </a:xfrm>
              <a:custGeom>
                <a:avLst/>
                <a:gdLst/>
                <a:ahLst/>
                <a:cxnLst/>
                <a:rect l="l" t="t" r="r" b="b"/>
                <a:pathLst>
                  <a:path w="3624" h="3561" extrusionOk="0">
                    <a:moveTo>
                      <a:pt x="977" y="1"/>
                    </a:moveTo>
                    <a:cubicBezTo>
                      <a:pt x="693" y="410"/>
                      <a:pt x="378" y="757"/>
                      <a:pt x="0" y="1009"/>
                    </a:cubicBezTo>
                    <a:lnTo>
                      <a:pt x="2363" y="3372"/>
                    </a:lnTo>
                    <a:cubicBezTo>
                      <a:pt x="2489" y="3498"/>
                      <a:pt x="2662" y="3561"/>
                      <a:pt x="2840" y="3561"/>
                    </a:cubicBezTo>
                    <a:cubicBezTo>
                      <a:pt x="3017" y="3561"/>
                      <a:pt x="3198" y="3498"/>
                      <a:pt x="3340" y="3372"/>
                    </a:cubicBezTo>
                    <a:cubicBezTo>
                      <a:pt x="3623" y="3088"/>
                      <a:pt x="3623" y="2647"/>
                      <a:pt x="3340" y="2364"/>
                    </a:cubicBezTo>
                    <a:lnTo>
                      <a:pt x="977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314C0B74-9512-B67F-905E-99D44E3F6591}"/>
                </a:ext>
              </a:extLst>
            </p:cNvPr>
            <p:cNvSpPr txBox="1"/>
            <p:nvPr/>
          </p:nvSpPr>
          <p:spPr>
            <a:xfrm>
              <a:off x="2898686" y="1408474"/>
              <a:ext cx="4074608" cy="7848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dirty="0"/>
                <a:t>Choix des colonnes</a:t>
              </a:r>
              <a:br>
                <a:rPr lang="fr-FR" sz="1200" dirty="0"/>
              </a:br>
              <a:r>
                <a:rPr lang="fr-FR" sz="1100" dirty="0">
                  <a:solidFill>
                    <a:srgbClr val="5D7D94"/>
                  </a:solidFill>
                </a:rPr>
                <a:t>Quartier                      </a:t>
              </a:r>
              <a:r>
                <a:rPr lang="fr-FR" sz="1100" dirty="0" err="1">
                  <a:solidFill>
                    <a:srgbClr val="5D7D94"/>
                  </a:solidFill>
                </a:rPr>
                <a:t>NombreSdB</a:t>
              </a:r>
              <a:r>
                <a:rPr lang="fr-FR" sz="1100" dirty="0">
                  <a:solidFill>
                    <a:srgbClr val="5D7D94"/>
                  </a:solidFill>
                </a:rPr>
                <a:t>                 </a:t>
              </a:r>
              <a:r>
                <a:rPr lang="fr-FR" sz="1100" dirty="0" err="1">
                  <a:solidFill>
                    <a:srgbClr val="5D7D94"/>
                  </a:solidFill>
                </a:rPr>
                <a:t>NbChambres</a:t>
              </a:r>
              <a:r>
                <a:rPr lang="fr-FR" sz="1100" dirty="0">
                  <a:solidFill>
                    <a:srgbClr val="5D7D94"/>
                  </a:solidFill>
                </a:rPr>
                <a:t>               </a:t>
              </a:r>
              <a:r>
                <a:rPr lang="fr-FR" sz="1100" dirty="0" err="1">
                  <a:solidFill>
                    <a:srgbClr val="5D7D94"/>
                  </a:solidFill>
                </a:rPr>
                <a:t>NbLits</a:t>
              </a:r>
              <a:r>
                <a:rPr lang="fr-FR" sz="1100" dirty="0">
                  <a:solidFill>
                    <a:srgbClr val="5D7D94"/>
                  </a:solidFill>
                </a:rPr>
                <a:t>                         </a:t>
              </a:r>
              <a:r>
                <a:rPr lang="fr-FR" sz="1100" dirty="0" err="1">
                  <a:solidFill>
                    <a:srgbClr val="5D7D94"/>
                  </a:solidFill>
                </a:rPr>
                <a:t>Type_logement</a:t>
              </a:r>
              <a:r>
                <a:rPr lang="fr-FR" sz="1100" dirty="0">
                  <a:solidFill>
                    <a:srgbClr val="5D7D94"/>
                  </a:solidFill>
                </a:rPr>
                <a:t>           </a:t>
              </a:r>
              <a:r>
                <a:rPr lang="fr-FR" sz="1100" dirty="0" err="1">
                  <a:solidFill>
                    <a:srgbClr val="5D7D94"/>
                  </a:solidFill>
                </a:rPr>
                <a:t>Type_propriete</a:t>
              </a:r>
              <a:r>
                <a:rPr lang="fr-FR" sz="1100" dirty="0">
                  <a:solidFill>
                    <a:srgbClr val="5D7D94"/>
                  </a:solidFill>
                </a:rPr>
                <a:t>        </a:t>
              </a:r>
              <a:r>
                <a:rPr lang="fr-FR" sz="1100" dirty="0" err="1">
                  <a:solidFill>
                    <a:srgbClr val="5D7D94"/>
                  </a:solidFill>
                </a:rPr>
                <a:t>Capacite_accueil</a:t>
              </a:r>
              <a:r>
                <a:rPr lang="fr-FR" sz="1100" dirty="0">
                  <a:solidFill>
                    <a:srgbClr val="5D7D94"/>
                  </a:solidFill>
                </a:rPr>
                <a:t>       </a:t>
              </a:r>
              <a:r>
                <a:rPr lang="fr-FR" sz="1100" dirty="0" err="1">
                  <a:solidFill>
                    <a:srgbClr val="5D7D94"/>
                  </a:solidFill>
                </a:rPr>
                <a:t>Parking_sur_place</a:t>
              </a:r>
              <a:r>
                <a:rPr lang="fr-FR" sz="1100" dirty="0">
                  <a:solidFill>
                    <a:srgbClr val="5D7D94"/>
                  </a:solidFill>
                </a:rPr>
                <a:t>      Caution</a:t>
              </a:r>
              <a:endParaRPr lang="fr-FR" sz="1200" dirty="0">
                <a:solidFill>
                  <a:srgbClr val="5D7D94"/>
                </a:solidFill>
              </a:endParaRPr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id="{AAB3C541-01F6-2518-A7BE-2BDC14A17849}"/>
              </a:ext>
            </a:extLst>
          </p:cNvPr>
          <p:cNvGrpSpPr/>
          <p:nvPr/>
        </p:nvGrpSpPr>
        <p:grpSpPr>
          <a:xfrm>
            <a:off x="2393766" y="3268408"/>
            <a:ext cx="6263276" cy="446276"/>
            <a:chOff x="2393766" y="2076213"/>
            <a:chExt cx="6263276" cy="446276"/>
          </a:xfrm>
        </p:grpSpPr>
        <p:sp>
          <p:nvSpPr>
            <p:cNvPr id="95" name="ZoneTexte 94">
              <a:extLst>
                <a:ext uri="{FF2B5EF4-FFF2-40B4-BE49-F238E27FC236}">
                  <a16:creationId xmlns:a16="http://schemas.microsoft.com/office/drawing/2014/main" id="{640961C9-C168-0172-822F-D4F4DED8BACE}"/>
                </a:ext>
              </a:extLst>
            </p:cNvPr>
            <p:cNvSpPr txBox="1"/>
            <p:nvPr/>
          </p:nvSpPr>
          <p:spPr>
            <a:xfrm>
              <a:off x="2898686" y="2076213"/>
              <a:ext cx="5758356" cy="4462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dirty="0"/>
                <a:t>Choix du modèle</a:t>
              </a:r>
              <a:br>
                <a:rPr lang="fr-FR" sz="1200" dirty="0"/>
              </a:br>
              <a:r>
                <a:rPr lang="fr-FR" sz="1100" dirty="0" err="1">
                  <a:solidFill>
                    <a:srgbClr val="5D7D94"/>
                  </a:solidFill>
                </a:rPr>
                <a:t>xgboost</a:t>
              </a:r>
              <a:r>
                <a:rPr lang="fr-FR" sz="1100" dirty="0">
                  <a:solidFill>
                    <a:srgbClr val="5D7D94"/>
                  </a:solidFill>
                </a:rPr>
                <a:t>      </a:t>
              </a:r>
              <a:r>
                <a:rPr lang="fr-FR" sz="1100" dirty="0" err="1">
                  <a:solidFill>
                    <a:srgbClr val="5D7D94"/>
                  </a:solidFill>
                </a:rPr>
                <a:t>regression</a:t>
              </a:r>
              <a:r>
                <a:rPr lang="fr-FR" sz="1100" dirty="0">
                  <a:solidFill>
                    <a:srgbClr val="5D7D94"/>
                  </a:solidFill>
                </a:rPr>
                <a:t> </a:t>
              </a:r>
              <a:r>
                <a:rPr lang="fr-FR" sz="1100" dirty="0" err="1">
                  <a:solidFill>
                    <a:srgbClr val="5D7D94"/>
                  </a:solidFill>
                </a:rPr>
                <a:t>lineaire</a:t>
              </a:r>
              <a:r>
                <a:rPr lang="fr-FR" sz="1100" dirty="0">
                  <a:solidFill>
                    <a:srgbClr val="5D7D94"/>
                  </a:solidFill>
                </a:rPr>
                <a:t>      erreur quadratique</a:t>
              </a:r>
              <a:endParaRPr lang="fr-FR" sz="1200" dirty="0">
                <a:solidFill>
                  <a:srgbClr val="5D7D94"/>
                </a:solidFill>
              </a:endParaRPr>
            </a:p>
          </p:txBody>
        </p:sp>
        <p:grpSp>
          <p:nvGrpSpPr>
            <p:cNvPr id="97" name="Google Shape;7222;p72">
              <a:extLst>
                <a:ext uri="{FF2B5EF4-FFF2-40B4-BE49-F238E27FC236}">
                  <a16:creationId xmlns:a16="http://schemas.microsoft.com/office/drawing/2014/main" id="{9C867171-4080-617D-E71E-5A2B276DABD4}"/>
                </a:ext>
              </a:extLst>
            </p:cNvPr>
            <p:cNvGrpSpPr/>
            <p:nvPr/>
          </p:nvGrpSpPr>
          <p:grpSpPr>
            <a:xfrm>
              <a:off x="2393766" y="2122092"/>
              <a:ext cx="298377" cy="354519"/>
              <a:chOff x="-48233050" y="3569725"/>
              <a:chExt cx="252050" cy="299475"/>
            </a:xfrm>
            <a:solidFill>
              <a:srgbClr val="434343"/>
            </a:solidFill>
          </p:grpSpPr>
          <p:sp>
            <p:nvSpPr>
              <p:cNvPr id="98" name="Google Shape;7223;p72">
                <a:extLst>
                  <a:ext uri="{FF2B5EF4-FFF2-40B4-BE49-F238E27FC236}">
                    <a16:creationId xmlns:a16="http://schemas.microsoft.com/office/drawing/2014/main" id="{4D6781AA-300A-C3D4-EB0D-EEF03B15338A}"/>
                  </a:ext>
                </a:extLst>
              </p:cNvPr>
              <p:cNvSpPr/>
              <p:nvPr/>
            </p:nvSpPr>
            <p:spPr>
              <a:xfrm>
                <a:off x="-48233050" y="3569725"/>
                <a:ext cx="252050" cy="299475"/>
              </a:xfrm>
              <a:custGeom>
                <a:avLst/>
                <a:gdLst/>
                <a:ahLst/>
                <a:cxnLst/>
                <a:rect l="l" t="t" r="r" b="b"/>
                <a:pathLst>
                  <a:path w="10082" h="11979" extrusionOk="0">
                    <a:moveTo>
                      <a:pt x="5230" y="1393"/>
                    </a:moveTo>
                    <a:cubicBezTo>
                      <a:pt x="5419" y="1393"/>
                      <a:pt x="5577" y="1551"/>
                      <a:pt x="5577" y="1740"/>
                    </a:cubicBezTo>
                    <a:lnTo>
                      <a:pt x="5577" y="1960"/>
                    </a:lnTo>
                    <a:cubicBezTo>
                      <a:pt x="5703" y="2023"/>
                      <a:pt x="5829" y="2086"/>
                      <a:pt x="5923" y="2181"/>
                    </a:cubicBezTo>
                    <a:lnTo>
                      <a:pt x="6144" y="2055"/>
                    </a:lnTo>
                    <a:cubicBezTo>
                      <a:pt x="6194" y="2025"/>
                      <a:pt x="6251" y="2011"/>
                      <a:pt x="6308" y="2011"/>
                    </a:cubicBezTo>
                    <a:cubicBezTo>
                      <a:pt x="6430" y="2011"/>
                      <a:pt x="6552" y="2074"/>
                      <a:pt x="6616" y="2181"/>
                    </a:cubicBezTo>
                    <a:lnTo>
                      <a:pt x="7309" y="3410"/>
                    </a:lnTo>
                    <a:cubicBezTo>
                      <a:pt x="7467" y="3725"/>
                      <a:pt x="7246" y="3819"/>
                      <a:pt x="6963" y="3977"/>
                    </a:cubicBezTo>
                    <a:lnTo>
                      <a:pt x="6963" y="4386"/>
                    </a:lnTo>
                    <a:cubicBezTo>
                      <a:pt x="7246" y="4544"/>
                      <a:pt x="7467" y="4670"/>
                      <a:pt x="7309" y="4985"/>
                    </a:cubicBezTo>
                    <a:lnTo>
                      <a:pt x="6616" y="6182"/>
                    </a:lnTo>
                    <a:cubicBezTo>
                      <a:pt x="6531" y="6289"/>
                      <a:pt x="6417" y="6366"/>
                      <a:pt x="6303" y="6366"/>
                    </a:cubicBezTo>
                    <a:cubicBezTo>
                      <a:pt x="6249" y="6366"/>
                      <a:pt x="6195" y="6349"/>
                      <a:pt x="6144" y="6308"/>
                    </a:cubicBezTo>
                    <a:lnTo>
                      <a:pt x="5923" y="6182"/>
                    </a:lnTo>
                    <a:cubicBezTo>
                      <a:pt x="5829" y="6277"/>
                      <a:pt x="5703" y="6340"/>
                      <a:pt x="5577" y="6403"/>
                    </a:cubicBezTo>
                    <a:lnTo>
                      <a:pt x="5577" y="6623"/>
                    </a:lnTo>
                    <a:cubicBezTo>
                      <a:pt x="5577" y="6812"/>
                      <a:pt x="5419" y="6970"/>
                      <a:pt x="5230" y="6970"/>
                    </a:cubicBezTo>
                    <a:lnTo>
                      <a:pt x="3812" y="6970"/>
                    </a:lnTo>
                    <a:cubicBezTo>
                      <a:pt x="3623" y="6970"/>
                      <a:pt x="3466" y="6812"/>
                      <a:pt x="3466" y="6623"/>
                    </a:cubicBezTo>
                    <a:lnTo>
                      <a:pt x="3466" y="6403"/>
                    </a:lnTo>
                    <a:cubicBezTo>
                      <a:pt x="3340" y="6340"/>
                      <a:pt x="3214" y="6277"/>
                      <a:pt x="3119" y="6182"/>
                    </a:cubicBezTo>
                    <a:lnTo>
                      <a:pt x="2899" y="6308"/>
                    </a:lnTo>
                    <a:cubicBezTo>
                      <a:pt x="2848" y="6338"/>
                      <a:pt x="2791" y="6352"/>
                      <a:pt x="2734" y="6352"/>
                    </a:cubicBezTo>
                    <a:cubicBezTo>
                      <a:pt x="2613" y="6352"/>
                      <a:pt x="2490" y="6289"/>
                      <a:pt x="2426" y="6182"/>
                    </a:cubicBezTo>
                    <a:lnTo>
                      <a:pt x="1733" y="4985"/>
                    </a:lnTo>
                    <a:cubicBezTo>
                      <a:pt x="1638" y="4827"/>
                      <a:pt x="1670" y="4575"/>
                      <a:pt x="1859" y="4512"/>
                    </a:cubicBezTo>
                    <a:lnTo>
                      <a:pt x="2048" y="4386"/>
                    </a:lnTo>
                    <a:lnTo>
                      <a:pt x="2048" y="3977"/>
                    </a:lnTo>
                    <a:lnTo>
                      <a:pt x="1859" y="3882"/>
                    </a:lnTo>
                    <a:cubicBezTo>
                      <a:pt x="1702" y="3788"/>
                      <a:pt x="1607" y="3536"/>
                      <a:pt x="1733" y="3410"/>
                    </a:cubicBezTo>
                    <a:lnTo>
                      <a:pt x="2426" y="2181"/>
                    </a:lnTo>
                    <a:cubicBezTo>
                      <a:pt x="2490" y="2074"/>
                      <a:pt x="2612" y="1997"/>
                      <a:pt x="2733" y="1997"/>
                    </a:cubicBezTo>
                    <a:cubicBezTo>
                      <a:pt x="2790" y="1997"/>
                      <a:pt x="2848" y="2014"/>
                      <a:pt x="2899" y="2055"/>
                    </a:cubicBezTo>
                    <a:lnTo>
                      <a:pt x="3119" y="2181"/>
                    </a:lnTo>
                    <a:cubicBezTo>
                      <a:pt x="3214" y="2086"/>
                      <a:pt x="3340" y="2023"/>
                      <a:pt x="3466" y="1960"/>
                    </a:cubicBezTo>
                    <a:lnTo>
                      <a:pt x="3466" y="1740"/>
                    </a:lnTo>
                    <a:cubicBezTo>
                      <a:pt x="3466" y="1551"/>
                      <a:pt x="3623" y="1393"/>
                      <a:pt x="3812" y="1393"/>
                    </a:cubicBezTo>
                    <a:close/>
                    <a:moveTo>
                      <a:pt x="4547" y="0"/>
                    </a:moveTo>
                    <a:cubicBezTo>
                      <a:pt x="3499" y="0"/>
                      <a:pt x="2484" y="337"/>
                      <a:pt x="1670" y="984"/>
                    </a:cubicBezTo>
                    <a:cubicBezTo>
                      <a:pt x="630" y="1866"/>
                      <a:pt x="0" y="3158"/>
                      <a:pt x="0" y="4544"/>
                    </a:cubicBezTo>
                    <a:cubicBezTo>
                      <a:pt x="0" y="5804"/>
                      <a:pt x="504" y="6970"/>
                      <a:pt x="1418" y="7852"/>
                    </a:cubicBezTo>
                    <a:lnTo>
                      <a:pt x="1418" y="11632"/>
                    </a:lnTo>
                    <a:cubicBezTo>
                      <a:pt x="1418" y="11821"/>
                      <a:pt x="1575" y="11979"/>
                      <a:pt x="1765" y="11979"/>
                    </a:cubicBezTo>
                    <a:lnTo>
                      <a:pt x="5986" y="11979"/>
                    </a:lnTo>
                    <a:cubicBezTo>
                      <a:pt x="6175" y="11979"/>
                      <a:pt x="6333" y="11821"/>
                      <a:pt x="6333" y="11632"/>
                    </a:cubicBezTo>
                    <a:lnTo>
                      <a:pt x="6333" y="10530"/>
                    </a:lnTo>
                    <a:lnTo>
                      <a:pt x="8097" y="10530"/>
                    </a:lnTo>
                    <a:cubicBezTo>
                      <a:pt x="8286" y="10530"/>
                      <a:pt x="8444" y="10372"/>
                      <a:pt x="8444" y="10183"/>
                    </a:cubicBezTo>
                    <a:lnTo>
                      <a:pt x="8444" y="8387"/>
                    </a:lnTo>
                    <a:lnTo>
                      <a:pt x="9042" y="8387"/>
                    </a:lnTo>
                    <a:cubicBezTo>
                      <a:pt x="9389" y="8387"/>
                      <a:pt x="9767" y="8198"/>
                      <a:pt x="9956" y="7883"/>
                    </a:cubicBezTo>
                    <a:cubicBezTo>
                      <a:pt x="10082" y="7568"/>
                      <a:pt x="10082" y="7190"/>
                      <a:pt x="9924" y="6875"/>
                    </a:cubicBezTo>
                    <a:lnTo>
                      <a:pt x="9042" y="5237"/>
                    </a:lnTo>
                    <a:cubicBezTo>
                      <a:pt x="9137" y="4701"/>
                      <a:pt x="9137" y="4134"/>
                      <a:pt x="9011" y="3599"/>
                    </a:cubicBezTo>
                    <a:cubicBezTo>
                      <a:pt x="8664" y="1866"/>
                      <a:pt x="7246" y="480"/>
                      <a:pt x="5545" y="102"/>
                    </a:cubicBezTo>
                    <a:cubicBezTo>
                      <a:pt x="5213" y="34"/>
                      <a:pt x="4878" y="0"/>
                      <a:pt x="454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  <p:sp>
            <p:nvSpPr>
              <p:cNvPr id="99" name="Google Shape;7224;p72">
                <a:extLst>
                  <a:ext uri="{FF2B5EF4-FFF2-40B4-BE49-F238E27FC236}">
                    <a16:creationId xmlns:a16="http://schemas.microsoft.com/office/drawing/2014/main" id="{269D2BAD-EEBB-FDEC-90CC-1982140C3020}"/>
                  </a:ext>
                </a:extLst>
              </p:cNvPr>
              <p:cNvSpPr/>
              <p:nvPr/>
            </p:nvSpPr>
            <p:spPr>
              <a:xfrm>
                <a:off x="-48170050" y="3622650"/>
                <a:ext cx="100050" cy="103225"/>
              </a:xfrm>
              <a:custGeom>
                <a:avLst/>
                <a:gdLst/>
                <a:ahLst/>
                <a:cxnLst/>
                <a:rect l="l" t="t" r="r" b="b"/>
                <a:pathLst>
                  <a:path w="4002" h="4129" extrusionOk="0">
                    <a:moveTo>
                      <a:pt x="1985" y="1009"/>
                    </a:moveTo>
                    <a:cubicBezTo>
                      <a:pt x="2584" y="1009"/>
                      <a:pt x="3057" y="1482"/>
                      <a:pt x="3057" y="2080"/>
                    </a:cubicBezTo>
                    <a:cubicBezTo>
                      <a:pt x="3057" y="2647"/>
                      <a:pt x="2584" y="3120"/>
                      <a:pt x="1985" y="3120"/>
                    </a:cubicBezTo>
                    <a:cubicBezTo>
                      <a:pt x="1418" y="3120"/>
                      <a:pt x="946" y="2647"/>
                      <a:pt x="946" y="2080"/>
                    </a:cubicBezTo>
                    <a:cubicBezTo>
                      <a:pt x="946" y="1482"/>
                      <a:pt x="1418" y="1009"/>
                      <a:pt x="1985" y="1009"/>
                    </a:cubicBezTo>
                    <a:close/>
                    <a:moveTo>
                      <a:pt x="1639" y="1"/>
                    </a:moveTo>
                    <a:lnTo>
                      <a:pt x="1639" y="127"/>
                    </a:lnTo>
                    <a:cubicBezTo>
                      <a:pt x="1639" y="284"/>
                      <a:pt x="1576" y="410"/>
                      <a:pt x="1418" y="442"/>
                    </a:cubicBezTo>
                    <a:cubicBezTo>
                      <a:pt x="1198" y="537"/>
                      <a:pt x="1009" y="631"/>
                      <a:pt x="851" y="757"/>
                    </a:cubicBezTo>
                    <a:cubicBezTo>
                      <a:pt x="770" y="818"/>
                      <a:pt x="689" y="853"/>
                      <a:pt x="607" y="853"/>
                    </a:cubicBezTo>
                    <a:cubicBezTo>
                      <a:pt x="562" y="853"/>
                      <a:pt x="518" y="842"/>
                      <a:pt x="473" y="820"/>
                    </a:cubicBezTo>
                    <a:lnTo>
                      <a:pt x="347" y="726"/>
                    </a:lnTo>
                    <a:lnTo>
                      <a:pt x="1" y="1324"/>
                    </a:lnTo>
                    <a:lnTo>
                      <a:pt x="127" y="1387"/>
                    </a:lnTo>
                    <a:cubicBezTo>
                      <a:pt x="221" y="1482"/>
                      <a:pt x="316" y="1639"/>
                      <a:pt x="253" y="1765"/>
                    </a:cubicBezTo>
                    <a:cubicBezTo>
                      <a:pt x="221" y="1986"/>
                      <a:pt x="221" y="2143"/>
                      <a:pt x="253" y="2395"/>
                    </a:cubicBezTo>
                    <a:cubicBezTo>
                      <a:pt x="316" y="2553"/>
                      <a:pt x="221" y="2647"/>
                      <a:pt x="127" y="2742"/>
                    </a:cubicBezTo>
                    <a:lnTo>
                      <a:pt x="1" y="2805"/>
                    </a:lnTo>
                    <a:lnTo>
                      <a:pt x="347" y="3403"/>
                    </a:lnTo>
                    <a:lnTo>
                      <a:pt x="473" y="3340"/>
                    </a:lnTo>
                    <a:cubicBezTo>
                      <a:pt x="532" y="3297"/>
                      <a:pt x="590" y="3273"/>
                      <a:pt x="649" y="3273"/>
                    </a:cubicBezTo>
                    <a:cubicBezTo>
                      <a:pt x="716" y="3273"/>
                      <a:pt x="784" y="3304"/>
                      <a:pt x="851" y="3372"/>
                    </a:cubicBezTo>
                    <a:cubicBezTo>
                      <a:pt x="1009" y="3529"/>
                      <a:pt x="1198" y="3592"/>
                      <a:pt x="1418" y="3687"/>
                    </a:cubicBezTo>
                    <a:cubicBezTo>
                      <a:pt x="1576" y="3718"/>
                      <a:pt x="1639" y="3876"/>
                      <a:pt x="1639" y="4002"/>
                    </a:cubicBezTo>
                    <a:lnTo>
                      <a:pt x="1639" y="4128"/>
                    </a:lnTo>
                    <a:lnTo>
                      <a:pt x="2364" y="4128"/>
                    </a:lnTo>
                    <a:lnTo>
                      <a:pt x="2364" y="4002"/>
                    </a:lnTo>
                    <a:cubicBezTo>
                      <a:pt x="2364" y="3845"/>
                      <a:pt x="2427" y="3718"/>
                      <a:pt x="2584" y="3687"/>
                    </a:cubicBezTo>
                    <a:cubicBezTo>
                      <a:pt x="2805" y="3592"/>
                      <a:pt x="2994" y="3498"/>
                      <a:pt x="3151" y="3372"/>
                    </a:cubicBezTo>
                    <a:cubicBezTo>
                      <a:pt x="3224" y="3317"/>
                      <a:pt x="3298" y="3283"/>
                      <a:pt x="3371" y="3283"/>
                    </a:cubicBezTo>
                    <a:cubicBezTo>
                      <a:pt x="3424" y="3283"/>
                      <a:pt x="3476" y="3301"/>
                      <a:pt x="3529" y="3340"/>
                    </a:cubicBezTo>
                    <a:lnTo>
                      <a:pt x="3655" y="3403"/>
                    </a:lnTo>
                    <a:lnTo>
                      <a:pt x="4002" y="2805"/>
                    </a:lnTo>
                    <a:lnTo>
                      <a:pt x="3876" y="2742"/>
                    </a:lnTo>
                    <a:cubicBezTo>
                      <a:pt x="3781" y="2647"/>
                      <a:pt x="3687" y="2490"/>
                      <a:pt x="3750" y="2395"/>
                    </a:cubicBezTo>
                    <a:cubicBezTo>
                      <a:pt x="3781" y="2143"/>
                      <a:pt x="3781" y="1986"/>
                      <a:pt x="3750" y="1765"/>
                    </a:cubicBezTo>
                    <a:cubicBezTo>
                      <a:pt x="3687" y="1608"/>
                      <a:pt x="3781" y="1482"/>
                      <a:pt x="3876" y="1387"/>
                    </a:cubicBezTo>
                    <a:lnTo>
                      <a:pt x="4002" y="1324"/>
                    </a:lnTo>
                    <a:lnTo>
                      <a:pt x="3655" y="726"/>
                    </a:lnTo>
                    <a:lnTo>
                      <a:pt x="3529" y="820"/>
                    </a:lnTo>
                    <a:cubicBezTo>
                      <a:pt x="3477" y="846"/>
                      <a:pt x="3425" y="861"/>
                      <a:pt x="3373" y="861"/>
                    </a:cubicBezTo>
                    <a:cubicBezTo>
                      <a:pt x="3299" y="861"/>
                      <a:pt x="3225" y="831"/>
                      <a:pt x="3151" y="757"/>
                    </a:cubicBezTo>
                    <a:cubicBezTo>
                      <a:pt x="2994" y="600"/>
                      <a:pt x="2805" y="537"/>
                      <a:pt x="2584" y="442"/>
                    </a:cubicBezTo>
                    <a:cubicBezTo>
                      <a:pt x="2427" y="410"/>
                      <a:pt x="2364" y="253"/>
                      <a:pt x="2364" y="127"/>
                    </a:cubicBezTo>
                    <a:lnTo>
                      <a:pt x="2364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  <p:sp>
            <p:nvSpPr>
              <p:cNvPr id="100" name="Google Shape;7225;p72">
                <a:extLst>
                  <a:ext uri="{FF2B5EF4-FFF2-40B4-BE49-F238E27FC236}">
                    <a16:creationId xmlns:a16="http://schemas.microsoft.com/office/drawing/2014/main" id="{2D05DB82-50FD-E0D5-ABD6-9549210673D2}"/>
                  </a:ext>
                </a:extLst>
              </p:cNvPr>
              <p:cNvSpPr/>
              <p:nvPr/>
            </p:nvSpPr>
            <p:spPr>
              <a:xfrm>
                <a:off x="-48129100" y="3665200"/>
                <a:ext cx="18150" cy="18125"/>
              </a:xfrm>
              <a:custGeom>
                <a:avLst/>
                <a:gdLst/>
                <a:ahLst/>
                <a:cxnLst/>
                <a:rect l="l" t="t" r="r" b="b"/>
                <a:pathLst>
                  <a:path w="726" h="725" extrusionOk="0">
                    <a:moveTo>
                      <a:pt x="347" y="0"/>
                    </a:moveTo>
                    <a:cubicBezTo>
                      <a:pt x="158" y="0"/>
                      <a:pt x="1" y="158"/>
                      <a:pt x="1" y="378"/>
                    </a:cubicBezTo>
                    <a:cubicBezTo>
                      <a:pt x="1" y="567"/>
                      <a:pt x="158" y="725"/>
                      <a:pt x="347" y="725"/>
                    </a:cubicBezTo>
                    <a:cubicBezTo>
                      <a:pt x="568" y="725"/>
                      <a:pt x="726" y="567"/>
                      <a:pt x="726" y="378"/>
                    </a:cubicBezTo>
                    <a:cubicBezTo>
                      <a:pt x="726" y="158"/>
                      <a:pt x="568" y="0"/>
                      <a:pt x="34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</p:grpSp>
      <p:cxnSp>
        <p:nvCxnSpPr>
          <p:cNvPr id="101" name="Google Shape;341;p37">
            <a:extLst>
              <a:ext uri="{FF2B5EF4-FFF2-40B4-BE49-F238E27FC236}">
                <a16:creationId xmlns:a16="http://schemas.microsoft.com/office/drawing/2014/main" id="{40DF40F5-7E95-F953-F5EB-D8B5738CA6D2}"/>
              </a:ext>
            </a:extLst>
          </p:cNvPr>
          <p:cNvCxnSpPr>
            <a:cxnSpLocks/>
          </p:cNvCxnSpPr>
          <p:nvPr/>
        </p:nvCxnSpPr>
        <p:spPr>
          <a:xfrm>
            <a:off x="1770976" y="1993513"/>
            <a:ext cx="749049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2" name="Google Shape;341;p37">
            <a:extLst>
              <a:ext uri="{FF2B5EF4-FFF2-40B4-BE49-F238E27FC236}">
                <a16:creationId xmlns:a16="http://schemas.microsoft.com/office/drawing/2014/main" id="{9A0E71E5-2DF1-A4DC-67E2-20FBCB93D938}"/>
              </a:ext>
            </a:extLst>
          </p:cNvPr>
          <p:cNvCxnSpPr>
            <a:cxnSpLocks/>
          </p:cNvCxnSpPr>
          <p:nvPr/>
        </p:nvCxnSpPr>
        <p:spPr>
          <a:xfrm>
            <a:off x="2516822" y="1992937"/>
            <a:ext cx="0" cy="165924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3" name="Google Shape;341;p37">
            <a:extLst>
              <a:ext uri="{FF2B5EF4-FFF2-40B4-BE49-F238E27FC236}">
                <a16:creationId xmlns:a16="http://schemas.microsoft.com/office/drawing/2014/main" id="{D33FB7B1-B0A4-2130-4433-0878566A4E71}"/>
              </a:ext>
            </a:extLst>
          </p:cNvPr>
          <p:cNvCxnSpPr>
            <a:cxnSpLocks/>
          </p:cNvCxnSpPr>
          <p:nvPr/>
        </p:nvCxnSpPr>
        <p:spPr>
          <a:xfrm>
            <a:off x="2516822" y="2622692"/>
            <a:ext cx="0" cy="645716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C1AC697E-3722-9D3D-FBE2-5DDB92ED579F}"/>
              </a:ext>
            </a:extLst>
          </p:cNvPr>
          <p:cNvGrpSpPr/>
          <p:nvPr/>
        </p:nvGrpSpPr>
        <p:grpSpPr>
          <a:xfrm>
            <a:off x="2330874" y="4167530"/>
            <a:ext cx="6326168" cy="446276"/>
            <a:chOff x="2330874" y="3963351"/>
            <a:chExt cx="6326168" cy="446276"/>
          </a:xfrm>
        </p:grpSpPr>
        <p:grpSp>
          <p:nvGrpSpPr>
            <p:cNvPr id="104" name="Google Shape;6234;p70">
              <a:extLst>
                <a:ext uri="{FF2B5EF4-FFF2-40B4-BE49-F238E27FC236}">
                  <a16:creationId xmlns:a16="http://schemas.microsoft.com/office/drawing/2014/main" id="{A362B0C4-6BEA-0C43-F8E7-CD28F79CE3A7}"/>
                </a:ext>
              </a:extLst>
            </p:cNvPr>
            <p:cNvGrpSpPr/>
            <p:nvPr/>
          </p:nvGrpSpPr>
          <p:grpSpPr>
            <a:xfrm>
              <a:off x="2330874" y="4009130"/>
              <a:ext cx="352857" cy="347301"/>
              <a:chOff x="2404875" y="3592725"/>
              <a:chExt cx="298525" cy="293825"/>
            </a:xfrm>
            <a:solidFill>
              <a:srgbClr val="434343"/>
            </a:solidFill>
          </p:grpSpPr>
          <p:sp>
            <p:nvSpPr>
              <p:cNvPr id="105" name="Google Shape;6235;p70">
                <a:extLst>
                  <a:ext uri="{FF2B5EF4-FFF2-40B4-BE49-F238E27FC236}">
                    <a16:creationId xmlns:a16="http://schemas.microsoft.com/office/drawing/2014/main" id="{DC67ED09-5C7A-AF30-36EF-4FD90824D46B}"/>
                  </a:ext>
                </a:extLst>
              </p:cNvPr>
              <p:cNvSpPr/>
              <p:nvPr/>
            </p:nvSpPr>
            <p:spPr>
              <a:xfrm>
                <a:off x="2404875" y="3747900"/>
                <a:ext cx="52775" cy="138650"/>
              </a:xfrm>
              <a:custGeom>
                <a:avLst/>
                <a:gdLst/>
                <a:ahLst/>
                <a:cxnLst/>
                <a:rect l="l" t="t" r="r" b="b"/>
                <a:pathLst>
                  <a:path w="2111" h="5546" extrusionOk="0">
                    <a:moveTo>
                      <a:pt x="378" y="0"/>
                    </a:moveTo>
                    <a:cubicBezTo>
                      <a:pt x="158" y="0"/>
                      <a:pt x="0" y="158"/>
                      <a:pt x="0" y="347"/>
                    </a:cubicBezTo>
                    <a:lnTo>
                      <a:pt x="0" y="5198"/>
                    </a:lnTo>
                    <a:cubicBezTo>
                      <a:pt x="0" y="5419"/>
                      <a:pt x="158" y="5545"/>
                      <a:pt x="378" y="5545"/>
                    </a:cubicBezTo>
                    <a:lnTo>
                      <a:pt x="1071" y="5545"/>
                    </a:lnTo>
                    <a:cubicBezTo>
                      <a:pt x="1670" y="5545"/>
                      <a:pt x="2111" y="5072"/>
                      <a:pt x="2111" y="4537"/>
                    </a:cubicBezTo>
                    <a:lnTo>
                      <a:pt x="2111" y="1040"/>
                    </a:lnTo>
                    <a:cubicBezTo>
                      <a:pt x="2111" y="441"/>
                      <a:pt x="1638" y="0"/>
                      <a:pt x="107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6236;p70">
                <a:extLst>
                  <a:ext uri="{FF2B5EF4-FFF2-40B4-BE49-F238E27FC236}">
                    <a16:creationId xmlns:a16="http://schemas.microsoft.com/office/drawing/2014/main" id="{733A5AEE-CE23-E47E-E1F7-C8BE860FE78E}"/>
                  </a:ext>
                </a:extLst>
              </p:cNvPr>
              <p:cNvSpPr/>
              <p:nvPr/>
            </p:nvSpPr>
            <p:spPr>
              <a:xfrm>
                <a:off x="2458425" y="3592725"/>
                <a:ext cx="190625" cy="160700"/>
              </a:xfrm>
              <a:custGeom>
                <a:avLst/>
                <a:gdLst/>
                <a:ahLst/>
                <a:cxnLst/>
                <a:rect l="l" t="t" r="r" b="b"/>
                <a:pathLst>
                  <a:path w="7625" h="6428" extrusionOk="0">
                    <a:moveTo>
                      <a:pt x="3781" y="631"/>
                    </a:moveTo>
                    <a:cubicBezTo>
                      <a:pt x="3970" y="631"/>
                      <a:pt x="4128" y="788"/>
                      <a:pt x="4128" y="977"/>
                    </a:cubicBezTo>
                    <a:lnTo>
                      <a:pt x="4128" y="1418"/>
                    </a:lnTo>
                    <a:cubicBezTo>
                      <a:pt x="4380" y="1481"/>
                      <a:pt x="4569" y="1639"/>
                      <a:pt x="4758" y="1860"/>
                    </a:cubicBezTo>
                    <a:cubicBezTo>
                      <a:pt x="4884" y="2017"/>
                      <a:pt x="4884" y="2206"/>
                      <a:pt x="4726" y="2332"/>
                    </a:cubicBezTo>
                    <a:cubicBezTo>
                      <a:pt x="4657" y="2373"/>
                      <a:pt x="4583" y="2397"/>
                      <a:pt x="4510" y="2397"/>
                    </a:cubicBezTo>
                    <a:cubicBezTo>
                      <a:pt x="4416" y="2397"/>
                      <a:pt x="4325" y="2358"/>
                      <a:pt x="4254" y="2269"/>
                    </a:cubicBezTo>
                    <a:cubicBezTo>
                      <a:pt x="4114" y="2106"/>
                      <a:pt x="3957" y="2012"/>
                      <a:pt x="3821" y="2012"/>
                    </a:cubicBezTo>
                    <a:cubicBezTo>
                      <a:pt x="3773" y="2012"/>
                      <a:pt x="3728" y="2024"/>
                      <a:pt x="3687" y="2049"/>
                    </a:cubicBezTo>
                    <a:cubicBezTo>
                      <a:pt x="3592" y="2080"/>
                      <a:pt x="3466" y="2238"/>
                      <a:pt x="3466" y="2364"/>
                    </a:cubicBezTo>
                    <a:cubicBezTo>
                      <a:pt x="3466" y="2553"/>
                      <a:pt x="3624" y="2710"/>
                      <a:pt x="3813" y="2710"/>
                    </a:cubicBezTo>
                    <a:cubicBezTo>
                      <a:pt x="4411" y="2710"/>
                      <a:pt x="4852" y="3183"/>
                      <a:pt x="4852" y="3750"/>
                    </a:cubicBezTo>
                    <a:cubicBezTo>
                      <a:pt x="4852" y="4159"/>
                      <a:pt x="4600" y="4537"/>
                      <a:pt x="4222" y="4663"/>
                    </a:cubicBezTo>
                    <a:lnTo>
                      <a:pt x="4159" y="4663"/>
                    </a:lnTo>
                    <a:lnTo>
                      <a:pt x="4159" y="5073"/>
                    </a:lnTo>
                    <a:cubicBezTo>
                      <a:pt x="4159" y="5262"/>
                      <a:pt x="4002" y="5420"/>
                      <a:pt x="3813" y="5420"/>
                    </a:cubicBezTo>
                    <a:cubicBezTo>
                      <a:pt x="3624" y="5420"/>
                      <a:pt x="3466" y="5262"/>
                      <a:pt x="3466" y="5073"/>
                    </a:cubicBezTo>
                    <a:lnTo>
                      <a:pt x="3466" y="4663"/>
                    </a:lnTo>
                    <a:cubicBezTo>
                      <a:pt x="3277" y="4600"/>
                      <a:pt x="3119" y="4537"/>
                      <a:pt x="2962" y="4348"/>
                    </a:cubicBezTo>
                    <a:cubicBezTo>
                      <a:pt x="2836" y="4254"/>
                      <a:pt x="2804" y="4002"/>
                      <a:pt x="2962" y="3876"/>
                    </a:cubicBezTo>
                    <a:cubicBezTo>
                      <a:pt x="3013" y="3825"/>
                      <a:pt x="3108" y="3793"/>
                      <a:pt x="3206" y="3793"/>
                    </a:cubicBezTo>
                    <a:cubicBezTo>
                      <a:pt x="3290" y="3793"/>
                      <a:pt x="3376" y="3817"/>
                      <a:pt x="3435" y="3876"/>
                    </a:cubicBezTo>
                    <a:cubicBezTo>
                      <a:pt x="3549" y="3990"/>
                      <a:pt x="3679" y="4071"/>
                      <a:pt x="3803" y="4071"/>
                    </a:cubicBezTo>
                    <a:cubicBezTo>
                      <a:pt x="3850" y="4071"/>
                      <a:pt x="3895" y="4059"/>
                      <a:pt x="3939" y="4033"/>
                    </a:cubicBezTo>
                    <a:cubicBezTo>
                      <a:pt x="4065" y="4002"/>
                      <a:pt x="4128" y="3844"/>
                      <a:pt x="4128" y="3718"/>
                    </a:cubicBezTo>
                    <a:cubicBezTo>
                      <a:pt x="4128" y="3529"/>
                      <a:pt x="3970" y="3372"/>
                      <a:pt x="3781" y="3372"/>
                    </a:cubicBezTo>
                    <a:cubicBezTo>
                      <a:pt x="3182" y="3372"/>
                      <a:pt x="2741" y="2899"/>
                      <a:pt x="2741" y="2364"/>
                    </a:cubicBezTo>
                    <a:cubicBezTo>
                      <a:pt x="2741" y="1954"/>
                      <a:pt x="3025" y="1576"/>
                      <a:pt x="3435" y="1418"/>
                    </a:cubicBezTo>
                    <a:lnTo>
                      <a:pt x="3435" y="977"/>
                    </a:lnTo>
                    <a:cubicBezTo>
                      <a:pt x="3435" y="788"/>
                      <a:pt x="3592" y="631"/>
                      <a:pt x="3781" y="631"/>
                    </a:cubicBezTo>
                    <a:close/>
                    <a:moveTo>
                      <a:pt x="3813" y="1"/>
                    </a:moveTo>
                    <a:cubicBezTo>
                      <a:pt x="1733" y="1"/>
                      <a:pt x="0" y="1734"/>
                      <a:pt x="0" y="3813"/>
                    </a:cubicBezTo>
                    <a:cubicBezTo>
                      <a:pt x="0" y="4537"/>
                      <a:pt x="190" y="5231"/>
                      <a:pt x="536" y="5829"/>
                    </a:cubicBezTo>
                    <a:cubicBezTo>
                      <a:pt x="1009" y="5546"/>
                      <a:pt x="1544" y="5420"/>
                      <a:pt x="2080" y="5420"/>
                    </a:cubicBezTo>
                    <a:cubicBezTo>
                      <a:pt x="2146" y="5414"/>
                      <a:pt x="2213" y="5411"/>
                      <a:pt x="2279" y="5411"/>
                    </a:cubicBezTo>
                    <a:cubicBezTo>
                      <a:pt x="2936" y="5411"/>
                      <a:pt x="3587" y="5692"/>
                      <a:pt x="4159" y="6207"/>
                    </a:cubicBezTo>
                    <a:lnTo>
                      <a:pt x="5892" y="6207"/>
                    </a:lnTo>
                    <a:cubicBezTo>
                      <a:pt x="6144" y="6207"/>
                      <a:pt x="6364" y="6302"/>
                      <a:pt x="6585" y="6428"/>
                    </a:cubicBezTo>
                    <a:cubicBezTo>
                      <a:pt x="7215" y="5735"/>
                      <a:pt x="7625" y="4789"/>
                      <a:pt x="7625" y="3813"/>
                    </a:cubicBezTo>
                    <a:cubicBezTo>
                      <a:pt x="7625" y="1734"/>
                      <a:pt x="5892" y="1"/>
                      <a:pt x="381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6237;p70">
                <a:extLst>
                  <a:ext uri="{FF2B5EF4-FFF2-40B4-BE49-F238E27FC236}">
                    <a16:creationId xmlns:a16="http://schemas.microsoft.com/office/drawing/2014/main" id="{93FAD902-280B-4FEA-5E8A-57886C2D5CA1}"/>
                  </a:ext>
                </a:extLst>
              </p:cNvPr>
              <p:cNvSpPr/>
              <p:nvPr/>
            </p:nvSpPr>
            <p:spPr>
              <a:xfrm>
                <a:off x="2474975" y="3742775"/>
                <a:ext cx="228425" cy="125650"/>
              </a:xfrm>
              <a:custGeom>
                <a:avLst/>
                <a:gdLst/>
                <a:ahLst/>
                <a:cxnLst/>
                <a:rect l="l" t="t" r="r" b="b"/>
                <a:pathLst>
                  <a:path w="9137" h="5026" extrusionOk="0">
                    <a:moveTo>
                      <a:pt x="1422" y="0"/>
                    </a:moveTo>
                    <a:cubicBezTo>
                      <a:pt x="918" y="0"/>
                      <a:pt x="416" y="160"/>
                      <a:pt x="0" y="457"/>
                    </a:cubicBezTo>
                    <a:lnTo>
                      <a:pt x="0" y="5025"/>
                    </a:lnTo>
                    <a:lnTo>
                      <a:pt x="5230" y="5025"/>
                    </a:lnTo>
                    <a:cubicBezTo>
                      <a:pt x="5923" y="5025"/>
                      <a:pt x="6490" y="4679"/>
                      <a:pt x="6900" y="4143"/>
                    </a:cubicBezTo>
                    <a:lnTo>
                      <a:pt x="8916" y="1245"/>
                    </a:lnTo>
                    <a:cubicBezTo>
                      <a:pt x="9137" y="930"/>
                      <a:pt x="9074" y="489"/>
                      <a:pt x="8727" y="268"/>
                    </a:cubicBezTo>
                    <a:cubicBezTo>
                      <a:pt x="8633" y="221"/>
                      <a:pt x="8517" y="196"/>
                      <a:pt x="8398" y="196"/>
                    </a:cubicBezTo>
                    <a:cubicBezTo>
                      <a:pt x="8196" y="196"/>
                      <a:pt x="7983" y="268"/>
                      <a:pt x="7845" y="426"/>
                    </a:cubicBezTo>
                    <a:lnTo>
                      <a:pt x="5955" y="2726"/>
                    </a:lnTo>
                    <a:cubicBezTo>
                      <a:pt x="5829" y="2883"/>
                      <a:pt x="5545" y="2978"/>
                      <a:pt x="5419" y="2978"/>
                    </a:cubicBezTo>
                    <a:lnTo>
                      <a:pt x="3119" y="2978"/>
                    </a:lnTo>
                    <a:cubicBezTo>
                      <a:pt x="2899" y="2978"/>
                      <a:pt x="2741" y="2820"/>
                      <a:pt x="2741" y="2631"/>
                    </a:cubicBezTo>
                    <a:cubicBezTo>
                      <a:pt x="2741" y="2411"/>
                      <a:pt x="2899" y="2253"/>
                      <a:pt x="3119" y="2253"/>
                    </a:cubicBezTo>
                    <a:lnTo>
                      <a:pt x="5198" y="2253"/>
                    </a:lnTo>
                    <a:cubicBezTo>
                      <a:pt x="5576" y="2253"/>
                      <a:pt x="5923" y="1938"/>
                      <a:pt x="5923" y="1560"/>
                    </a:cubicBezTo>
                    <a:cubicBezTo>
                      <a:pt x="5923" y="1150"/>
                      <a:pt x="5576" y="835"/>
                      <a:pt x="5198" y="835"/>
                    </a:cubicBezTo>
                    <a:lnTo>
                      <a:pt x="3340" y="835"/>
                    </a:lnTo>
                    <a:cubicBezTo>
                      <a:pt x="3182" y="835"/>
                      <a:pt x="3088" y="741"/>
                      <a:pt x="2962" y="615"/>
                    </a:cubicBezTo>
                    <a:cubicBezTo>
                      <a:pt x="2773" y="426"/>
                      <a:pt x="2520" y="300"/>
                      <a:pt x="2300" y="174"/>
                    </a:cubicBezTo>
                    <a:cubicBezTo>
                      <a:pt x="2019" y="56"/>
                      <a:pt x="1720" y="0"/>
                      <a:pt x="142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8" name="ZoneTexte 107">
              <a:extLst>
                <a:ext uri="{FF2B5EF4-FFF2-40B4-BE49-F238E27FC236}">
                  <a16:creationId xmlns:a16="http://schemas.microsoft.com/office/drawing/2014/main" id="{B43D16D5-EBA5-EE05-FA47-E385922D8F09}"/>
                </a:ext>
              </a:extLst>
            </p:cNvPr>
            <p:cNvSpPr txBox="1"/>
            <p:nvPr/>
          </p:nvSpPr>
          <p:spPr>
            <a:xfrm>
              <a:off x="2898686" y="3963351"/>
              <a:ext cx="5758356" cy="4462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dirty="0"/>
                <a:t>Prédiction du prix d’une nuitée</a:t>
              </a:r>
              <a:br>
                <a:rPr lang="fr-FR" sz="1200" dirty="0"/>
              </a:br>
              <a:r>
                <a:rPr lang="fr-FR" sz="1100" dirty="0">
                  <a:solidFill>
                    <a:srgbClr val="5D7D94"/>
                  </a:solidFill>
                </a:rPr>
                <a:t>erreur moyenne de 24,12€</a:t>
              </a:r>
              <a:endParaRPr lang="fr-FR" sz="1200" dirty="0">
                <a:solidFill>
                  <a:srgbClr val="5D7D94"/>
                </a:solidFill>
              </a:endParaRPr>
            </a:p>
          </p:txBody>
        </p:sp>
      </p:grpSp>
      <p:cxnSp>
        <p:nvCxnSpPr>
          <p:cNvPr id="109" name="Google Shape;341;p37">
            <a:extLst>
              <a:ext uri="{FF2B5EF4-FFF2-40B4-BE49-F238E27FC236}">
                <a16:creationId xmlns:a16="http://schemas.microsoft.com/office/drawing/2014/main" id="{AD3778B4-125C-FB98-E552-CF6198B9889D}"/>
              </a:ext>
            </a:extLst>
          </p:cNvPr>
          <p:cNvCxnSpPr>
            <a:cxnSpLocks/>
          </p:cNvCxnSpPr>
          <p:nvPr/>
        </p:nvCxnSpPr>
        <p:spPr>
          <a:xfrm>
            <a:off x="2516822" y="3725482"/>
            <a:ext cx="0" cy="43200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6313113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60766B9-C5B5-CA0A-533A-6F2920CFC2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88276" y="352850"/>
            <a:ext cx="4068507" cy="946200"/>
          </a:xfrm>
        </p:spPr>
        <p:txBody>
          <a:bodyPr/>
          <a:lstStyle/>
          <a:p>
            <a:r>
              <a:rPr lang="fr-FR" dirty="0"/>
              <a:t>GUI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E165537A-D8CA-915C-BE1B-C9BA4B5420F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14</a:t>
            </a:fld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0EF5D42-93A4-44C2-75D2-B366C48966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488277" cy="5143500"/>
          </a:xfrm>
          <a:prstGeom prst="rect">
            <a:avLst/>
          </a:prstGeom>
        </p:spPr>
      </p:pic>
      <p:grpSp>
        <p:nvGrpSpPr>
          <p:cNvPr id="12" name="Groupe 11">
            <a:extLst>
              <a:ext uri="{FF2B5EF4-FFF2-40B4-BE49-F238E27FC236}">
                <a16:creationId xmlns:a16="http://schemas.microsoft.com/office/drawing/2014/main" id="{24F59AEA-3B6A-4100-67A7-A5A92B93BD05}"/>
              </a:ext>
            </a:extLst>
          </p:cNvPr>
          <p:cNvGrpSpPr/>
          <p:nvPr/>
        </p:nvGrpSpPr>
        <p:grpSpPr>
          <a:xfrm>
            <a:off x="4586387" y="1299050"/>
            <a:ext cx="3872285" cy="1661355"/>
            <a:chOff x="4586387" y="1160550"/>
            <a:chExt cx="3872285" cy="1661355"/>
          </a:xfrm>
        </p:grpSpPr>
        <p:sp>
          <p:nvSpPr>
            <p:cNvPr id="6" name="ZoneTexte 5">
              <a:extLst>
                <a:ext uri="{FF2B5EF4-FFF2-40B4-BE49-F238E27FC236}">
                  <a16:creationId xmlns:a16="http://schemas.microsoft.com/office/drawing/2014/main" id="{E7E82F52-3EEF-90EF-B742-59AE2C139551}"/>
                </a:ext>
              </a:extLst>
            </p:cNvPr>
            <p:cNvSpPr txBox="1"/>
            <p:nvPr/>
          </p:nvSpPr>
          <p:spPr>
            <a:xfrm>
              <a:off x="4586387" y="1160550"/>
              <a:ext cx="387228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200" dirty="0">
                  <a:latin typeface="Roboto" panose="02000000000000000000" pitchFamily="2" charset="0"/>
                  <a:ea typeface="Roboto" panose="02000000000000000000" pitchFamily="2" charset="0"/>
                </a:rPr>
                <a:t>Interface graphique – Python – </a:t>
              </a:r>
              <a:r>
                <a:rPr lang="fr-FR" sz="1200" dirty="0" err="1">
                  <a:latin typeface="Roboto" panose="02000000000000000000" pitchFamily="2" charset="0"/>
                  <a:ea typeface="Roboto" panose="02000000000000000000" pitchFamily="2" charset="0"/>
                </a:rPr>
                <a:t>tkinter</a:t>
              </a:r>
              <a:endParaRPr lang="fr-FR" sz="1200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E85BB1A3-7F7A-D780-DA9A-FA0DB47C3D40}"/>
                </a:ext>
              </a:extLst>
            </p:cNvPr>
            <p:cNvSpPr txBox="1"/>
            <p:nvPr/>
          </p:nvSpPr>
          <p:spPr>
            <a:xfrm>
              <a:off x="4586387" y="1622002"/>
              <a:ext cx="387228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200" dirty="0">
                  <a:latin typeface="Roboto" panose="02000000000000000000" pitchFamily="2" charset="0"/>
                  <a:ea typeface="Roboto" panose="02000000000000000000" pitchFamily="2" charset="0"/>
                </a:rPr>
                <a:t>Inputs correspondantes aux colonnes du modèle</a:t>
              </a:r>
            </a:p>
          </p:txBody>
        </p: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CD02737B-627A-09B1-3F1D-EEBFAA1DA954}"/>
                </a:ext>
              </a:extLst>
            </p:cNvPr>
            <p:cNvSpPr txBox="1"/>
            <p:nvPr/>
          </p:nvSpPr>
          <p:spPr>
            <a:xfrm>
              <a:off x="4586387" y="2083454"/>
              <a:ext cx="387228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200" dirty="0">
                  <a:latin typeface="Roboto" panose="02000000000000000000" pitchFamily="2" charset="0"/>
                  <a:ea typeface="Roboto" panose="02000000000000000000" pitchFamily="2" charset="0"/>
                </a:rPr>
                <a:t>Exécution de </a:t>
              </a:r>
              <a:r>
                <a:rPr lang="fr-FR" sz="1200" dirty="0" err="1">
                  <a:latin typeface="Roboto" panose="02000000000000000000" pitchFamily="2" charset="0"/>
                  <a:ea typeface="Roboto" panose="02000000000000000000" pitchFamily="2" charset="0"/>
                </a:rPr>
                <a:t>prediction.py</a:t>
              </a:r>
              <a:r>
                <a:rPr lang="fr-FR" sz="1200" dirty="0">
                  <a:latin typeface="Roboto" panose="02000000000000000000" pitchFamily="2" charset="0"/>
                  <a:ea typeface="Roboto" panose="02000000000000000000" pitchFamily="2" charset="0"/>
                </a:rPr>
                <a:t> au clic sur le bouton</a:t>
              </a:r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B3DEB8E1-F444-DE83-E0D8-0684D5A0CFC5}"/>
                </a:ext>
              </a:extLst>
            </p:cNvPr>
            <p:cNvSpPr txBox="1"/>
            <p:nvPr/>
          </p:nvSpPr>
          <p:spPr>
            <a:xfrm>
              <a:off x="4586387" y="2544906"/>
              <a:ext cx="387228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200" dirty="0">
                  <a:latin typeface="Roboto" panose="02000000000000000000" pitchFamily="2" charset="0"/>
                  <a:ea typeface="Roboto" panose="02000000000000000000" pitchFamily="2" charset="0"/>
                </a:rPr>
                <a:t>Historisation sur </a:t>
              </a:r>
              <a:r>
                <a:rPr lang="fr-FR" sz="1200" dirty="0" err="1">
                  <a:latin typeface="Roboto" panose="02000000000000000000" pitchFamily="2" charset="0"/>
                  <a:ea typeface="Roboto" panose="02000000000000000000" pitchFamily="2" charset="0"/>
                </a:rPr>
                <a:t>mongodb</a:t>
              </a:r>
              <a:r>
                <a:rPr lang="fr-FR" sz="1200" dirty="0">
                  <a:latin typeface="Roboto" panose="02000000000000000000" pitchFamily="2" charset="0"/>
                  <a:ea typeface="Roboto" panose="02000000000000000000" pitchFamily="2" charset="0"/>
                </a:rPr>
                <a:t> des données prédites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846144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47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</a:t>
            </a:r>
            <a:r>
              <a:rPr lang="fr-FR"/>
              <a:t>ONFIGURATION</a:t>
            </a:r>
            <a:r>
              <a:rPr lang="en"/>
              <a:t> HADOOP &amp; AWS</a:t>
            </a:r>
            <a:endParaRPr/>
          </a:p>
        </p:txBody>
      </p:sp>
      <p:grpSp>
        <p:nvGrpSpPr>
          <p:cNvPr id="44" name="Groupe 43">
            <a:extLst>
              <a:ext uri="{FF2B5EF4-FFF2-40B4-BE49-F238E27FC236}">
                <a16:creationId xmlns:a16="http://schemas.microsoft.com/office/drawing/2014/main" id="{0E88F46B-F5F1-964A-A389-AB2FAC95B2A9}"/>
              </a:ext>
            </a:extLst>
          </p:cNvPr>
          <p:cNvGrpSpPr/>
          <p:nvPr/>
        </p:nvGrpSpPr>
        <p:grpSpPr>
          <a:xfrm>
            <a:off x="1562250" y="1299050"/>
            <a:ext cx="6019500" cy="3766658"/>
            <a:chOff x="1411274" y="2971357"/>
            <a:chExt cx="6019500" cy="3766658"/>
          </a:xfrm>
        </p:grpSpPr>
        <p:sp>
          <p:nvSpPr>
            <p:cNvPr id="425" name="Google Shape;425;p47"/>
            <p:cNvSpPr/>
            <p:nvPr/>
          </p:nvSpPr>
          <p:spPr>
            <a:xfrm>
              <a:off x="1411274" y="2971357"/>
              <a:ext cx="6019500" cy="3766658"/>
            </a:xfrm>
            <a:prstGeom prst="snip2DiagRect">
              <a:avLst>
                <a:gd name="adj1" fmla="val 18257"/>
                <a:gd name="adj2" fmla="val 0"/>
              </a:avLst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" name="Groupe 14">
              <a:extLst>
                <a:ext uri="{FF2B5EF4-FFF2-40B4-BE49-F238E27FC236}">
                  <a16:creationId xmlns:a16="http://schemas.microsoft.com/office/drawing/2014/main" id="{F7060321-85AB-1647-B31F-FFFC571E885E}"/>
                </a:ext>
              </a:extLst>
            </p:cNvPr>
            <p:cNvGrpSpPr/>
            <p:nvPr/>
          </p:nvGrpSpPr>
          <p:grpSpPr>
            <a:xfrm>
              <a:off x="1741522" y="3997633"/>
              <a:ext cx="700403" cy="698054"/>
              <a:chOff x="1752750" y="2117042"/>
              <a:chExt cx="700403" cy="698054"/>
            </a:xfrm>
          </p:grpSpPr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318CC89C-2EBE-4C4D-B82E-D7DA2174EF6B}"/>
                  </a:ext>
                </a:extLst>
              </p:cNvPr>
              <p:cNvSpPr/>
              <p:nvPr/>
            </p:nvSpPr>
            <p:spPr>
              <a:xfrm>
                <a:off x="1821773" y="2133531"/>
                <a:ext cx="541774" cy="39179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grpSp>
            <p:nvGrpSpPr>
              <p:cNvPr id="5" name="Google Shape;8205;p74">
                <a:extLst>
                  <a:ext uri="{FF2B5EF4-FFF2-40B4-BE49-F238E27FC236}">
                    <a16:creationId xmlns:a16="http://schemas.microsoft.com/office/drawing/2014/main" id="{FE8121F1-6A56-F54C-AFD1-DE8C673B0E6B}"/>
                  </a:ext>
                </a:extLst>
              </p:cNvPr>
              <p:cNvGrpSpPr/>
              <p:nvPr/>
            </p:nvGrpSpPr>
            <p:grpSpPr>
              <a:xfrm>
                <a:off x="1752750" y="2117042"/>
                <a:ext cx="700403" cy="698054"/>
                <a:chOff x="-5613150" y="3991275"/>
                <a:chExt cx="293208" cy="292225"/>
              </a:xfrm>
              <a:solidFill>
                <a:schemeClr val="bg1"/>
              </a:solidFill>
            </p:grpSpPr>
            <p:sp>
              <p:nvSpPr>
                <p:cNvPr id="12" name="Google Shape;8212;p74">
                  <a:extLst>
                    <a:ext uri="{FF2B5EF4-FFF2-40B4-BE49-F238E27FC236}">
                      <a16:creationId xmlns:a16="http://schemas.microsoft.com/office/drawing/2014/main" id="{F3F98F47-BB2F-8E45-9505-2F1B30696B06}"/>
                    </a:ext>
                  </a:extLst>
                </p:cNvPr>
                <p:cNvSpPr/>
                <p:nvPr/>
              </p:nvSpPr>
              <p:spPr>
                <a:xfrm>
                  <a:off x="-5613150" y="4198400"/>
                  <a:ext cx="292225" cy="33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89" h="1356" extrusionOk="0">
                      <a:moveTo>
                        <a:pt x="1" y="1"/>
                      </a:moveTo>
                      <a:lnTo>
                        <a:pt x="1" y="347"/>
                      </a:lnTo>
                      <a:lnTo>
                        <a:pt x="32" y="347"/>
                      </a:lnTo>
                      <a:cubicBezTo>
                        <a:pt x="32" y="883"/>
                        <a:pt x="505" y="1356"/>
                        <a:pt x="1072" y="1356"/>
                      </a:cubicBezTo>
                      <a:lnTo>
                        <a:pt x="10681" y="1356"/>
                      </a:lnTo>
                      <a:cubicBezTo>
                        <a:pt x="11216" y="1356"/>
                        <a:pt x="11689" y="883"/>
                        <a:pt x="11689" y="347"/>
                      </a:cubicBezTo>
                      <a:lnTo>
                        <a:pt x="11689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" name="Google Shape;8213;p74">
                  <a:extLst>
                    <a:ext uri="{FF2B5EF4-FFF2-40B4-BE49-F238E27FC236}">
                      <a16:creationId xmlns:a16="http://schemas.microsoft.com/office/drawing/2014/main" id="{129744DA-2109-524E-AFFA-164BFA6B9767}"/>
                    </a:ext>
                  </a:extLst>
                </p:cNvPr>
                <p:cNvSpPr/>
                <p:nvPr/>
              </p:nvSpPr>
              <p:spPr>
                <a:xfrm>
                  <a:off x="-5612167" y="3991275"/>
                  <a:ext cx="292225" cy="189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89" h="7562" extrusionOk="0">
                      <a:moveTo>
                        <a:pt x="7813" y="1386"/>
                      </a:moveTo>
                      <a:cubicBezTo>
                        <a:pt x="7908" y="1386"/>
                        <a:pt x="8034" y="1418"/>
                        <a:pt x="8065" y="1512"/>
                      </a:cubicBezTo>
                      <a:cubicBezTo>
                        <a:pt x="8128" y="1575"/>
                        <a:pt x="9483" y="2867"/>
                        <a:pt x="9515" y="2993"/>
                      </a:cubicBezTo>
                      <a:cubicBezTo>
                        <a:pt x="9578" y="3088"/>
                        <a:pt x="9578" y="3214"/>
                        <a:pt x="9452" y="3340"/>
                      </a:cubicBezTo>
                      <a:lnTo>
                        <a:pt x="6018" y="6774"/>
                      </a:lnTo>
                      <a:cubicBezTo>
                        <a:pt x="5943" y="6848"/>
                        <a:pt x="5862" y="6880"/>
                        <a:pt x="5783" y="6880"/>
                      </a:cubicBezTo>
                      <a:cubicBezTo>
                        <a:pt x="5696" y="6880"/>
                        <a:pt x="5612" y="6840"/>
                        <a:pt x="5545" y="6774"/>
                      </a:cubicBezTo>
                      <a:lnTo>
                        <a:pt x="2111" y="3340"/>
                      </a:lnTo>
                      <a:cubicBezTo>
                        <a:pt x="2001" y="3230"/>
                        <a:pt x="1987" y="2976"/>
                        <a:pt x="2027" y="2976"/>
                      </a:cubicBezTo>
                      <a:cubicBezTo>
                        <a:pt x="2033" y="2976"/>
                        <a:pt x="2040" y="2981"/>
                        <a:pt x="2048" y="2993"/>
                      </a:cubicBezTo>
                      <a:cubicBezTo>
                        <a:pt x="2048" y="2962"/>
                        <a:pt x="2079" y="2930"/>
                        <a:pt x="2111" y="2867"/>
                      </a:cubicBezTo>
                      <a:lnTo>
                        <a:pt x="3497" y="1512"/>
                      </a:lnTo>
                      <a:cubicBezTo>
                        <a:pt x="3560" y="1418"/>
                        <a:pt x="3655" y="1386"/>
                        <a:pt x="3718" y="1386"/>
                      </a:cubicBezTo>
                      <a:close/>
                      <a:moveTo>
                        <a:pt x="1008" y="0"/>
                      </a:moveTo>
                      <a:cubicBezTo>
                        <a:pt x="473" y="0"/>
                        <a:pt x="0" y="473"/>
                        <a:pt x="0" y="1040"/>
                      </a:cubicBezTo>
                      <a:lnTo>
                        <a:pt x="0" y="7561"/>
                      </a:lnTo>
                      <a:lnTo>
                        <a:pt x="11689" y="7561"/>
                      </a:lnTo>
                      <a:lnTo>
                        <a:pt x="11689" y="1040"/>
                      </a:lnTo>
                      <a:cubicBezTo>
                        <a:pt x="11657" y="473"/>
                        <a:pt x="11184" y="0"/>
                        <a:pt x="10617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" name="Google Shape;8214;p74">
                  <a:extLst>
                    <a:ext uri="{FF2B5EF4-FFF2-40B4-BE49-F238E27FC236}">
                      <a16:creationId xmlns:a16="http://schemas.microsoft.com/office/drawing/2014/main" id="{4B38CD6D-FFA8-034F-BD57-CE9B8610B56E}"/>
                    </a:ext>
                  </a:extLst>
                </p:cNvPr>
                <p:cNvSpPr/>
                <p:nvPr/>
              </p:nvSpPr>
              <p:spPr>
                <a:xfrm>
                  <a:off x="-5546975" y="4250400"/>
                  <a:ext cx="160700" cy="33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28" h="1324" extrusionOk="0">
                      <a:moveTo>
                        <a:pt x="1544" y="0"/>
                      </a:moveTo>
                      <a:lnTo>
                        <a:pt x="1386" y="662"/>
                      </a:lnTo>
                      <a:lnTo>
                        <a:pt x="473" y="662"/>
                      </a:lnTo>
                      <a:cubicBezTo>
                        <a:pt x="32" y="662"/>
                        <a:pt x="0" y="1323"/>
                        <a:pt x="473" y="1323"/>
                      </a:cubicBezTo>
                      <a:lnTo>
                        <a:pt x="5955" y="1323"/>
                      </a:lnTo>
                      <a:cubicBezTo>
                        <a:pt x="6427" y="1323"/>
                        <a:pt x="6427" y="662"/>
                        <a:pt x="5986" y="662"/>
                      </a:cubicBezTo>
                      <a:lnTo>
                        <a:pt x="5072" y="662"/>
                      </a:lnTo>
                      <a:lnTo>
                        <a:pt x="4915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6" name="Groupe 15">
                <a:extLst>
                  <a:ext uri="{FF2B5EF4-FFF2-40B4-BE49-F238E27FC236}">
                    <a16:creationId xmlns:a16="http://schemas.microsoft.com/office/drawing/2014/main" id="{36603040-FF5D-5948-B71E-BC27FD1634DE}"/>
                  </a:ext>
                </a:extLst>
              </p:cNvPr>
              <p:cNvGrpSpPr/>
              <p:nvPr/>
            </p:nvGrpSpPr>
            <p:grpSpPr>
              <a:xfrm>
                <a:off x="1970925" y="2218249"/>
                <a:ext cx="261708" cy="262363"/>
                <a:chOff x="2714505" y="4539607"/>
                <a:chExt cx="419443" cy="420487"/>
              </a:xfrm>
            </p:grpSpPr>
            <p:sp>
              <p:nvSpPr>
                <p:cNvPr id="17" name="Ellipse 16">
                  <a:extLst>
                    <a:ext uri="{FF2B5EF4-FFF2-40B4-BE49-F238E27FC236}">
                      <a16:creationId xmlns:a16="http://schemas.microsoft.com/office/drawing/2014/main" id="{652D6A89-B11B-D042-A29B-702E66E7985B}"/>
                    </a:ext>
                  </a:extLst>
                </p:cNvPr>
                <p:cNvSpPr/>
                <p:nvPr/>
              </p:nvSpPr>
              <p:spPr>
                <a:xfrm>
                  <a:off x="2920735" y="4720530"/>
                  <a:ext cx="162190" cy="194370"/>
                </a:xfrm>
                <a:prstGeom prst="ellipse">
                  <a:avLst/>
                </a:prstGeom>
                <a:solidFill>
                  <a:srgbClr val="434343"/>
                </a:solidFill>
                <a:ln>
                  <a:solidFill>
                    <a:srgbClr val="43434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grpSp>
              <p:nvGrpSpPr>
                <p:cNvPr id="18" name="Groupe 17">
                  <a:extLst>
                    <a:ext uri="{FF2B5EF4-FFF2-40B4-BE49-F238E27FC236}">
                      <a16:creationId xmlns:a16="http://schemas.microsoft.com/office/drawing/2014/main" id="{7BCFEDC4-142A-BE46-A3DC-88447A89BD70}"/>
                    </a:ext>
                  </a:extLst>
                </p:cNvPr>
                <p:cNvGrpSpPr/>
                <p:nvPr/>
              </p:nvGrpSpPr>
              <p:grpSpPr>
                <a:xfrm>
                  <a:off x="2714505" y="4539607"/>
                  <a:ext cx="419443" cy="420487"/>
                  <a:chOff x="2714505" y="4539607"/>
                  <a:chExt cx="419443" cy="420487"/>
                </a:xfrm>
              </p:grpSpPr>
              <p:grpSp>
                <p:nvGrpSpPr>
                  <p:cNvPr id="19" name="Google Shape;8223;p74">
                    <a:extLst>
                      <a:ext uri="{FF2B5EF4-FFF2-40B4-BE49-F238E27FC236}">
                        <a16:creationId xmlns:a16="http://schemas.microsoft.com/office/drawing/2014/main" id="{3A5618D0-2011-6940-974A-33FB4D9A1D9E}"/>
                      </a:ext>
                    </a:extLst>
                  </p:cNvPr>
                  <p:cNvGrpSpPr/>
                  <p:nvPr/>
                </p:nvGrpSpPr>
                <p:grpSpPr>
                  <a:xfrm>
                    <a:off x="2714505" y="4539607"/>
                    <a:ext cx="419443" cy="420487"/>
                    <a:chOff x="-3771675" y="3971775"/>
                    <a:chExt cx="291300" cy="292025"/>
                  </a:xfrm>
                  <a:solidFill>
                    <a:srgbClr val="434343"/>
                  </a:solidFill>
                </p:grpSpPr>
                <p:sp>
                  <p:nvSpPr>
                    <p:cNvPr id="23" name="Google Shape;8224;p74">
                      <a:extLst>
                        <a:ext uri="{FF2B5EF4-FFF2-40B4-BE49-F238E27FC236}">
                          <a16:creationId xmlns:a16="http://schemas.microsoft.com/office/drawing/2014/main" id="{36716458-CB11-1D46-8967-F60183A5C8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-3770100" y="3971775"/>
                      <a:ext cx="218975" cy="667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759" h="2671" extrusionOk="0">
                          <a:moveTo>
                            <a:pt x="4391" y="0"/>
                          </a:moveTo>
                          <a:cubicBezTo>
                            <a:pt x="2410" y="0"/>
                            <a:pt x="426" y="449"/>
                            <a:pt x="0" y="1347"/>
                          </a:cubicBezTo>
                          <a:cubicBezTo>
                            <a:pt x="426" y="2229"/>
                            <a:pt x="2410" y="2670"/>
                            <a:pt x="4391" y="2670"/>
                          </a:cubicBezTo>
                          <a:cubicBezTo>
                            <a:pt x="6372" y="2670"/>
                            <a:pt x="8349" y="2229"/>
                            <a:pt x="8759" y="1347"/>
                          </a:cubicBezTo>
                          <a:cubicBezTo>
                            <a:pt x="8349" y="449"/>
                            <a:pt x="6372" y="0"/>
                            <a:pt x="4391" y="0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4" name="Google Shape;8225;p74">
                      <a:extLst>
                        <a:ext uri="{FF2B5EF4-FFF2-40B4-BE49-F238E27FC236}">
                          <a16:creationId xmlns:a16="http://schemas.microsoft.com/office/drawing/2014/main" id="{1D3C04B2-E59D-C941-B80E-9E20361FE83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-3771675" y="4030650"/>
                      <a:ext cx="222125" cy="780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885" h="3120" extrusionOk="0">
                          <a:moveTo>
                            <a:pt x="0" y="0"/>
                          </a:moveTo>
                          <a:lnTo>
                            <a:pt x="0" y="1418"/>
                          </a:lnTo>
                          <a:cubicBezTo>
                            <a:pt x="0" y="2521"/>
                            <a:pt x="2048" y="3088"/>
                            <a:pt x="4127" y="3119"/>
                          </a:cubicBezTo>
                          <a:cubicBezTo>
                            <a:pt x="4915" y="1891"/>
                            <a:pt x="6301" y="1103"/>
                            <a:pt x="7877" y="1103"/>
                          </a:cubicBezTo>
                          <a:cubicBezTo>
                            <a:pt x="8223" y="1103"/>
                            <a:pt x="8570" y="1135"/>
                            <a:pt x="8885" y="1229"/>
                          </a:cubicBezTo>
                          <a:lnTo>
                            <a:pt x="8885" y="0"/>
                          </a:lnTo>
                          <a:cubicBezTo>
                            <a:pt x="7908" y="788"/>
                            <a:pt x="6112" y="1072"/>
                            <a:pt x="4443" y="1072"/>
                          </a:cubicBezTo>
                          <a:cubicBezTo>
                            <a:pt x="2804" y="1072"/>
                            <a:pt x="977" y="757"/>
                            <a:pt x="0" y="0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5" name="Google Shape;8226;p74">
                      <a:extLst>
                        <a:ext uri="{FF2B5EF4-FFF2-40B4-BE49-F238E27FC236}">
                          <a16:creationId xmlns:a16="http://schemas.microsoft.com/office/drawing/2014/main" id="{EF47754A-2D67-2D4C-8186-9103BC939B3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-3669425" y="4074750"/>
                      <a:ext cx="189050" cy="1890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7562" h="7562" extrusionOk="0">
                          <a:moveTo>
                            <a:pt x="5501" y="2732"/>
                          </a:moveTo>
                          <a:cubicBezTo>
                            <a:pt x="5748" y="2732"/>
                            <a:pt x="6008" y="3067"/>
                            <a:pt x="5766" y="3309"/>
                          </a:cubicBezTo>
                          <a:lnTo>
                            <a:pt x="3718" y="5356"/>
                          </a:lnTo>
                          <a:cubicBezTo>
                            <a:pt x="3655" y="5420"/>
                            <a:pt x="3568" y="5451"/>
                            <a:pt x="3482" y="5451"/>
                          </a:cubicBezTo>
                          <a:cubicBezTo>
                            <a:pt x="3395" y="5451"/>
                            <a:pt x="3308" y="5420"/>
                            <a:pt x="3245" y="5356"/>
                          </a:cubicBezTo>
                          <a:lnTo>
                            <a:pt x="1859" y="4002"/>
                          </a:lnTo>
                          <a:cubicBezTo>
                            <a:pt x="1617" y="3760"/>
                            <a:pt x="1840" y="3425"/>
                            <a:pt x="2099" y="3425"/>
                          </a:cubicBezTo>
                          <a:cubicBezTo>
                            <a:pt x="2177" y="3425"/>
                            <a:pt x="2259" y="3456"/>
                            <a:pt x="2332" y="3529"/>
                          </a:cubicBezTo>
                          <a:lnTo>
                            <a:pt x="3466" y="4663"/>
                          </a:lnTo>
                          <a:lnTo>
                            <a:pt x="5293" y="2836"/>
                          </a:lnTo>
                          <a:cubicBezTo>
                            <a:pt x="5352" y="2763"/>
                            <a:pt x="5426" y="2732"/>
                            <a:pt x="5501" y="2732"/>
                          </a:cubicBezTo>
                          <a:close/>
                          <a:moveTo>
                            <a:pt x="3781" y="1"/>
                          </a:moveTo>
                          <a:cubicBezTo>
                            <a:pt x="1702" y="1"/>
                            <a:pt x="0" y="1702"/>
                            <a:pt x="0" y="3781"/>
                          </a:cubicBezTo>
                          <a:cubicBezTo>
                            <a:pt x="0" y="5892"/>
                            <a:pt x="1702" y="7562"/>
                            <a:pt x="3781" y="7562"/>
                          </a:cubicBezTo>
                          <a:cubicBezTo>
                            <a:pt x="5860" y="7562"/>
                            <a:pt x="7562" y="5892"/>
                            <a:pt x="7562" y="3781"/>
                          </a:cubicBezTo>
                          <a:cubicBezTo>
                            <a:pt x="7562" y="1702"/>
                            <a:pt x="5860" y="1"/>
                            <a:pt x="3781" y="1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6" name="Google Shape;8227;p74">
                      <a:extLst>
                        <a:ext uri="{FF2B5EF4-FFF2-40B4-BE49-F238E27FC236}">
                          <a16:creationId xmlns:a16="http://schemas.microsoft.com/office/drawing/2014/main" id="{E866ADBB-0FEC-6242-A95D-10236F1C635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-3771672" y="4099950"/>
                      <a:ext cx="94525" cy="764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781" h="3057" extrusionOk="0">
                          <a:moveTo>
                            <a:pt x="0" y="1"/>
                          </a:moveTo>
                          <a:lnTo>
                            <a:pt x="0" y="1419"/>
                          </a:lnTo>
                          <a:cubicBezTo>
                            <a:pt x="0" y="2364"/>
                            <a:pt x="1607" y="2899"/>
                            <a:pt x="3434" y="3057"/>
                          </a:cubicBezTo>
                          <a:cubicBezTo>
                            <a:pt x="3371" y="2364"/>
                            <a:pt x="3497" y="1671"/>
                            <a:pt x="3781" y="1040"/>
                          </a:cubicBezTo>
                          <a:cubicBezTo>
                            <a:pt x="2332" y="977"/>
                            <a:pt x="819" y="662"/>
                            <a:pt x="0" y="1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7" name="Google Shape;8228;p74">
                      <a:extLst>
                        <a:ext uri="{FF2B5EF4-FFF2-40B4-BE49-F238E27FC236}">
                          <a16:creationId xmlns:a16="http://schemas.microsoft.com/office/drawing/2014/main" id="{54BE5DDD-D7EA-C84B-84DE-1D7A69565BE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-3771675" y="4167700"/>
                      <a:ext cx="135500" cy="953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420" h="3813" extrusionOk="0">
                          <a:moveTo>
                            <a:pt x="0" y="0"/>
                          </a:moveTo>
                          <a:lnTo>
                            <a:pt x="0" y="2111"/>
                          </a:lnTo>
                          <a:cubicBezTo>
                            <a:pt x="0" y="3277"/>
                            <a:pt x="2237" y="3812"/>
                            <a:pt x="4443" y="3812"/>
                          </a:cubicBezTo>
                          <a:cubicBezTo>
                            <a:pt x="4789" y="3812"/>
                            <a:pt x="5104" y="3812"/>
                            <a:pt x="5419" y="3781"/>
                          </a:cubicBezTo>
                          <a:cubicBezTo>
                            <a:pt x="4474" y="3151"/>
                            <a:pt x="3781" y="2206"/>
                            <a:pt x="3529" y="1071"/>
                          </a:cubicBezTo>
                          <a:cubicBezTo>
                            <a:pt x="2174" y="977"/>
                            <a:pt x="788" y="662"/>
                            <a:pt x="0" y="0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20" name="Google Shape;7390;p72">
                    <a:extLst>
                      <a:ext uri="{FF2B5EF4-FFF2-40B4-BE49-F238E27FC236}">
                        <a16:creationId xmlns:a16="http://schemas.microsoft.com/office/drawing/2014/main" id="{CB5AA237-D2EF-5544-86DE-08D543973369}"/>
                      </a:ext>
                    </a:extLst>
                  </p:cNvPr>
                  <p:cNvGrpSpPr/>
                  <p:nvPr/>
                </p:nvGrpSpPr>
                <p:grpSpPr>
                  <a:xfrm>
                    <a:off x="2934237" y="4761559"/>
                    <a:ext cx="127296" cy="112316"/>
                    <a:chOff x="-45674075" y="3586427"/>
                    <a:chExt cx="300863" cy="265457"/>
                  </a:xfrm>
                  <a:solidFill>
                    <a:schemeClr val="bg1"/>
                  </a:solidFill>
                </p:grpSpPr>
                <p:sp>
                  <p:nvSpPr>
                    <p:cNvPr id="21" name="Google Shape;7391;p72">
                      <a:extLst>
                        <a:ext uri="{FF2B5EF4-FFF2-40B4-BE49-F238E27FC236}">
                          <a16:creationId xmlns:a16="http://schemas.microsoft.com/office/drawing/2014/main" id="{67A5A7E7-C5F6-E248-A543-1E48EE07E2C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-45674075" y="3586427"/>
                      <a:ext cx="300125" cy="7092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005" h="2837" extrusionOk="0">
                          <a:moveTo>
                            <a:pt x="6018" y="1418"/>
                          </a:moveTo>
                          <a:cubicBezTo>
                            <a:pt x="6207" y="1418"/>
                            <a:pt x="6365" y="1576"/>
                            <a:pt x="6365" y="1765"/>
                          </a:cubicBezTo>
                          <a:cubicBezTo>
                            <a:pt x="6365" y="1986"/>
                            <a:pt x="6207" y="2143"/>
                            <a:pt x="6018" y="2143"/>
                          </a:cubicBezTo>
                          <a:lnTo>
                            <a:pt x="5294" y="2143"/>
                          </a:lnTo>
                          <a:cubicBezTo>
                            <a:pt x="5105" y="2143"/>
                            <a:pt x="4947" y="1986"/>
                            <a:pt x="4947" y="1765"/>
                          </a:cubicBezTo>
                          <a:cubicBezTo>
                            <a:pt x="4947" y="1576"/>
                            <a:pt x="5105" y="1418"/>
                            <a:pt x="5294" y="1418"/>
                          </a:cubicBezTo>
                          <a:close/>
                          <a:moveTo>
                            <a:pt x="8129" y="1418"/>
                          </a:moveTo>
                          <a:cubicBezTo>
                            <a:pt x="8318" y="1418"/>
                            <a:pt x="8476" y="1576"/>
                            <a:pt x="8476" y="1765"/>
                          </a:cubicBezTo>
                          <a:cubicBezTo>
                            <a:pt x="8476" y="1986"/>
                            <a:pt x="8318" y="2143"/>
                            <a:pt x="8129" y="2143"/>
                          </a:cubicBezTo>
                          <a:lnTo>
                            <a:pt x="7436" y="2143"/>
                          </a:lnTo>
                          <a:cubicBezTo>
                            <a:pt x="7215" y="2143"/>
                            <a:pt x="7089" y="1986"/>
                            <a:pt x="7089" y="1765"/>
                          </a:cubicBezTo>
                          <a:cubicBezTo>
                            <a:pt x="7089" y="1576"/>
                            <a:pt x="7215" y="1418"/>
                            <a:pt x="7436" y="1418"/>
                          </a:cubicBezTo>
                          <a:close/>
                          <a:moveTo>
                            <a:pt x="10240" y="1418"/>
                          </a:moveTo>
                          <a:cubicBezTo>
                            <a:pt x="10429" y="1418"/>
                            <a:pt x="10587" y="1576"/>
                            <a:pt x="10587" y="1765"/>
                          </a:cubicBezTo>
                          <a:cubicBezTo>
                            <a:pt x="10587" y="1986"/>
                            <a:pt x="10429" y="2143"/>
                            <a:pt x="10240" y="2143"/>
                          </a:cubicBezTo>
                          <a:lnTo>
                            <a:pt x="9515" y="2143"/>
                          </a:lnTo>
                          <a:cubicBezTo>
                            <a:pt x="9326" y="2143"/>
                            <a:pt x="9169" y="1986"/>
                            <a:pt x="9169" y="1765"/>
                          </a:cubicBezTo>
                          <a:cubicBezTo>
                            <a:pt x="9169" y="1576"/>
                            <a:pt x="9326" y="1418"/>
                            <a:pt x="9515" y="1418"/>
                          </a:cubicBezTo>
                          <a:close/>
                          <a:moveTo>
                            <a:pt x="1041" y="1"/>
                          </a:moveTo>
                          <a:cubicBezTo>
                            <a:pt x="442" y="1"/>
                            <a:pt x="1" y="473"/>
                            <a:pt x="1" y="1072"/>
                          </a:cubicBezTo>
                          <a:lnTo>
                            <a:pt x="1" y="2836"/>
                          </a:lnTo>
                          <a:lnTo>
                            <a:pt x="12004" y="2836"/>
                          </a:lnTo>
                          <a:lnTo>
                            <a:pt x="12004" y="1072"/>
                          </a:lnTo>
                          <a:cubicBezTo>
                            <a:pt x="12004" y="473"/>
                            <a:pt x="11532" y="1"/>
                            <a:pt x="10933" y="1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2" name="Google Shape;7392;p72">
                      <a:extLst>
                        <a:ext uri="{FF2B5EF4-FFF2-40B4-BE49-F238E27FC236}">
                          <a16:creationId xmlns:a16="http://schemas.microsoft.com/office/drawing/2014/main" id="{D808E7B4-8520-AE4E-91F1-423C83FBE1F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-45673311" y="3675434"/>
                      <a:ext cx="300099" cy="1764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004" h="7058" extrusionOk="0">
                          <a:moveTo>
                            <a:pt x="3852" y="1387"/>
                          </a:moveTo>
                          <a:cubicBezTo>
                            <a:pt x="3946" y="1387"/>
                            <a:pt x="4049" y="1418"/>
                            <a:pt x="4128" y="1481"/>
                          </a:cubicBezTo>
                          <a:cubicBezTo>
                            <a:pt x="4254" y="1607"/>
                            <a:pt x="4254" y="1828"/>
                            <a:pt x="4128" y="2017"/>
                          </a:cubicBezTo>
                          <a:lnTo>
                            <a:pt x="2993" y="3151"/>
                          </a:lnTo>
                          <a:lnTo>
                            <a:pt x="4128" y="4317"/>
                          </a:lnTo>
                          <a:cubicBezTo>
                            <a:pt x="4254" y="4443"/>
                            <a:pt x="4254" y="4695"/>
                            <a:pt x="4128" y="4852"/>
                          </a:cubicBezTo>
                          <a:cubicBezTo>
                            <a:pt x="4064" y="4900"/>
                            <a:pt x="3978" y="4923"/>
                            <a:pt x="3887" y="4923"/>
                          </a:cubicBezTo>
                          <a:cubicBezTo>
                            <a:pt x="3797" y="4923"/>
                            <a:pt x="3702" y="4900"/>
                            <a:pt x="3623" y="4852"/>
                          </a:cubicBezTo>
                          <a:lnTo>
                            <a:pt x="2206" y="3435"/>
                          </a:lnTo>
                          <a:cubicBezTo>
                            <a:pt x="2080" y="3309"/>
                            <a:pt x="2080" y="3057"/>
                            <a:pt x="2206" y="2899"/>
                          </a:cubicBezTo>
                          <a:lnTo>
                            <a:pt x="3623" y="1481"/>
                          </a:lnTo>
                          <a:cubicBezTo>
                            <a:pt x="3671" y="1418"/>
                            <a:pt x="3757" y="1387"/>
                            <a:pt x="3852" y="1387"/>
                          </a:cubicBezTo>
                          <a:close/>
                          <a:moveTo>
                            <a:pt x="8070" y="1450"/>
                          </a:moveTo>
                          <a:cubicBezTo>
                            <a:pt x="8168" y="1450"/>
                            <a:pt x="8270" y="1481"/>
                            <a:pt x="8349" y="1544"/>
                          </a:cubicBezTo>
                          <a:lnTo>
                            <a:pt x="9767" y="2962"/>
                          </a:lnTo>
                          <a:cubicBezTo>
                            <a:pt x="9861" y="3025"/>
                            <a:pt x="9861" y="3246"/>
                            <a:pt x="9767" y="3435"/>
                          </a:cubicBezTo>
                          <a:lnTo>
                            <a:pt x="8349" y="4852"/>
                          </a:lnTo>
                          <a:cubicBezTo>
                            <a:pt x="8286" y="4900"/>
                            <a:pt x="8192" y="4923"/>
                            <a:pt x="8093" y="4923"/>
                          </a:cubicBezTo>
                          <a:cubicBezTo>
                            <a:pt x="7995" y="4923"/>
                            <a:pt x="7892" y="4900"/>
                            <a:pt x="7814" y="4852"/>
                          </a:cubicBezTo>
                          <a:cubicBezTo>
                            <a:pt x="7719" y="4726"/>
                            <a:pt x="7719" y="4474"/>
                            <a:pt x="7814" y="4317"/>
                          </a:cubicBezTo>
                          <a:lnTo>
                            <a:pt x="8979" y="3183"/>
                          </a:lnTo>
                          <a:lnTo>
                            <a:pt x="7814" y="2049"/>
                          </a:lnTo>
                          <a:cubicBezTo>
                            <a:pt x="7719" y="1923"/>
                            <a:pt x="7719" y="1702"/>
                            <a:pt x="7814" y="1544"/>
                          </a:cubicBezTo>
                          <a:cubicBezTo>
                            <a:pt x="7877" y="1481"/>
                            <a:pt x="7971" y="1450"/>
                            <a:pt x="8070" y="1450"/>
                          </a:cubicBezTo>
                          <a:close/>
                          <a:moveTo>
                            <a:pt x="6704" y="737"/>
                          </a:moveTo>
                          <a:cubicBezTo>
                            <a:pt x="6738" y="737"/>
                            <a:pt x="6773" y="744"/>
                            <a:pt x="6805" y="757"/>
                          </a:cubicBezTo>
                          <a:cubicBezTo>
                            <a:pt x="6994" y="788"/>
                            <a:pt x="7089" y="977"/>
                            <a:pt x="7057" y="1166"/>
                          </a:cubicBezTo>
                          <a:lnTo>
                            <a:pt x="5608" y="5388"/>
                          </a:lnTo>
                          <a:cubicBezTo>
                            <a:pt x="5553" y="5553"/>
                            <a:pt x="5402" y="5646"/>
                            <a:pt x="5260" y="5646"/>
                          </a:cubicBezTo>
                          <a:cubicBezTo>
                            <a:pt x="5239" y="5646"/>
                            <a:pt x="5219" y="5644"/>
                            <a:pt x="5199" y="5640"/>
                          </a:cubicBezTo>
                          <a:cubicBezTo>
                            <a:pt x="4978" y="5546"/>
                            <a:pt x="4915" y="5357"/>
                            <a:pt x="4947" y="5199"/>
                          </a:cubicBezTo>
                          <a:lnTo>
                            <a:pt x="6364" y="977"/>
                          </a:lnTo>
                          <a:cubicBezTo>
                            <a:pt x="6439" y="828"/>
                            <a:pt x="6573" y="737"/>
                            <a:pt x="6704" y="737"/>
                          </a:cubicBezTo>
                          <a:close/>
                          <a:moveTo>
                            <a:pt x="0" y="1"/>
                          </a:moveTo>
                          <a:lnTo>
                            <a:pt x="0" y="5987"/>
                          </a:lnTo>
                          <a:cubicBezTo>
                            <a:pt x="0" y="6585"/>
                            <a:pt x="473" y="7058"/>
                            <a:pt x="1040" y="7058"/>
                          </a:cubicBezTo>
                          <a:lnTo>
                            <a:pt x="10933" y="7058"/>
                          </a:lnTo>
                          <a:cubicBezTo>
                            <a:pt x="11531" y="7058"/>
                            <a:pt x="12004" y="6585"/>
                            <a:pt x="12004" y="5987"/>
                          </a:cubicBezTo>
                          <a:lnTo>
                            <a:pt x="12004" y="1"/>
                          </a:ln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</p:grpSp>
        </p:grpSp>
        <p:sp>
          <p:nvSpPr>
            <p:cNvPr id="43" name="Google Shape;498;p52">
              <a:extLst>
                <a:ext uri="{FF2B5EF4-FFF2-40B4-BE49-F238E27FC236}">
                  <a16:creationId xmlns:a16="http://schemas.microsoft.com/office/drawing/2014/main" id="{095EBC2E-69E0-7547-8C54-59C84BBCF630}"/>
                </a:ext>
              </a:extLst>
            </p:cNvPr>
            <p:cNvSpPr/>
            <p:nvPr/>
          </p:nvSpPr>
          <p:spPr>
            <a:xfrm flipH="1">
              <a:off x="3336180" y="3956157"/>
              <a:ext cx="782516" cy="792615"/>
            </a:xfrm>
            <a:prstGeom prst="snip2DiagRect">
              <a:avLst>
                <a:gd name="adj1" fmla="val 0"/>
                <a:gd name="adj2" fmla="val 16667"/>
              </a:avLst>
            </a:prstGeom>
            <a:solidFill>
              <a:schemeClr val="bg1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36000" tIns="36000" rIns="36000" bIns="360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fr-FR" sz="1200" b="1">
                  <a:solidFill>
                    <a:srgbClr val="434343"/>
                  </a:solidFill>
                  <a:latin typeface="Exo 2"/>
                  <a:ea typeface="Exo 2"/>
                  <a:cs typeface="Exo 2"/>
                  <a:sym typeface="Exo 2"/>
                </a:rPr>
                <a:t>Data </a:t>
              </a:r>
              <a:r>
                <a:rPr lang="fr-FR" sz="1200" b="1" err="1">
                  <a:solidFill>
                    <a:srgbClr val="434343"/>
                  </a:solidFill>
                  <a:latin typeface="Exo 2"/>
                  <a:ea typeface="Exo 2"/>
                  <a:cs typeface="Exo 2"/>
                  <a:sym typeface="Exo 2"/>
                </a:rPr>
                <a:t>Node</a:t>
              </a:r>
              <a:endParaRPr lang="fr-FR" sz="1200" b="1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endParaRPr>
            </a:p>
          </p:txBody>
        </p:sp>
        <p:grpSp>
          <p:nvGrpSpPr>
            <p:cNvPr id="42" name="Groupe 41">
              <a:extLst>
                <a:ext uri="{FF2B5EF4-FFF2-40B4-BE49-F238E27FC236}">
                  <a16:creationId xmlns:a16="http://schemas.microsoft.com/office/drawing/2014/main" id="{C70B440E-4167-4847-8BE5-33195E3B181B}"/>
                </a:ext>
              </a:extLst>
            </p:cNvPr>
            <p:cNvGrpSpPr/>
            <p:nvPr/>
          </p:nvGrpSpPr>
          <p:grpSpPr>
            <a:xfrm>
              <a:off x="5009623" y="3956157"/>
              <a:ext cx="782516" cy="792615"/>
              <a:chOff x="6745209" y="188598"/>
              <a:chExt cx="782516" cy="792615"/>
            </a:xfrm>
          </p:grpSpPr>
          <p:sp>
            <p:nvSpPr>
              <p:cNvPr id="46" name="Google Shape;498;p52">
                <a:extLst>
                  <a:ext uri="{FF2B5EF4-FFF2-40B4-BE49-F238E27FC236}">
                    <a16:creationId xmlns:a16="http://schemas.microsoft.com/office/drawing/2014/main" id="{503E0E6E-1FC9-D646-A8C1-1898B21E6DF4}"/>
                  </a:ext>
                </a:extLst>
              </p:cNvPr>
              <p:cNvSpPr/>
              <p:nvPr/>
            </p:nvSpPr>
            <p:spPr>
              <a:xfrm flipH="1">
                <a:off x="6745209" y="188598"/>
                <a:ext cx="782516" cy="792615"/>
              </a:xfrm>
              <a:prstGeom prst="snip2DiagRect">
                <a:avLst>
                  <a:gd name="adj1" fmla="val 0"/>
                  <a:gd name="adj2" fmla="val 16667"/>
                </a:avLst>
              </a:prstGeom>
              <a:solidFill>
                <a:schemeClr val="bg1"/>
              </a:soli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36000" tIns="36000" rIns="36000" bIns="360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/>
                <a:endParaRPr lang="fr-FR" sz="1200" b="1">
                  <a:solidFill>
                    <a:srgbClr val="434343"/>
                  </a:solidFill>
                  <a:latin typeface="Exo 2"/>
                  <a:ea typeface="Exo 2"/>
                  <a:cs typeface="Exo 2"/>
                  <a:sym typeface="Exo 2"/>
                </a:endParaRPr>
              </a:p>
            </p:txBody>
          </p:sp>
          <p:pic>
            <p:nvPicPr>
              <p:cNvPr id="41" name="Image 40">
                <a:extLst>
                  <a:ext uri="{FF2B5EF4-FFF2-40B4-BE49-F238E27FC236}">
                    <a16:creationId xmlns:a16="http://schemas.microsoft.com/office/drawing/2014/main" id="{C2A4E2A3-7F45-2141-B40E-0EFE3CE997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prstClr val="black"/>
                  <a:srgbClr val="434343">
                    <a:tint val="45000"/>
                    <a:satMod val="400000"/>
                  </a:srgbClr>
                </a:duotone>
              </a:blip>
              <a:stretch>
                <a:fillRect/>
              </a:stretch>
            </p:blipFill>
            <p:spPr>
              <a:xfrm>
                <a:off x="6853800" y="302238"/>
                <a:ext cx="565334" cy="565334"/>
              </a:xfrm>
              <a:prstGeom prst="rect">
                <a:avLst/>
              </a:prstGeom>
            </p:spPr>
          </p:pic>
        </p:grpSp>
        <p:grpSp>
          <p:nvGrpSpPr>
            <p:cNvPr id="49" name="Groupe 48">
              <a:extLst>
                <a:ext uri="{FF2B5EF4-FFF2-40B4-BE49-F238E27FC236}">
                  <a16:creationId xmlns:a16="http://schemas.microsoft.com/office/drawing/2014/main" id="{95128BFF-E2CE-6741-B7CE-17241EBDC94D}"/>
                </a:ext>
              </a:extLst>
            </p:cNvPr>
            <p:cNvGrpSpPr/>
            <p:nvPr/>
          </p:nvGrpSpPr>
          <p:grpSpPr>
            <a:xfrm>
              <a:off x="6523434" y="4052317"/>
              <a:ext cx="626426" cy="627985"/>
              <a:chOff x="3008305" y="4246261"/>
              <a:chExt cx="626426" cy="627985"/>
            </a:xfrm>
            <a:solidFill>
              <a:schemeClr val="bg1"/>
            </a:solidFill>
          </p:grpSpPr>
          <p:grpSp>
            <p:nvGrpSpPr>
              <p:cNvPr id="50" name="Groupe 49">
                <a:extLst>
                  <a:ext uri="{FF2B5EF4-FFF2-40B4-BE49-F238E27FC236}">
                    <a16:creationId xmlns:a16="http://schemas.microsoft.com/office/drawing/2014/main" id="{9528FC99-229E-D842-BC9E-9F8AB14B2EBE}"/>
                  </a:ext>
                </a:extLst>
              </p:cNvPr>
              <p:cNvGrpSpPr/>
              <p:nvPr/>
            </p:nvGrpSpPr>
            <p:grpSpPr>
              <a:xfrm>
                <a:off x="3008305" y="4246261"/>
                <a:ext cx="626426" cy="627985"/>
                <a:chOff x="2714505" y="4539607"/>
                <a:chExt cx="419443" cy="420487"/>
              </a:xfrm>
              <a:grpFill/>
            </p:grpSpPr>
            <p:sp>
              <p:nvSpPr>
                <p:cNvPr id="52" name="Ellipse 51">
                  <a:extLst>
                    <a:ext uri="{FF2B5EF4-FFF2-40B4-BE49-F238E27FC236}">
                      <a16:creationId xmlns:a16="http://schemas.microsoft.com/office/drawing/2014/main" id="{7529986D-424A-2D40-8517-C4C4BE203E8C}"/>
                    </a:ext>
                  </a:extLst>
                </p:cNvPr>
                <p:cNvSpPr/>
                <p:nvPr/>
              </p:nvSpPr>
              <p:spPr>
                <a:xfrm>
                  <a:off x="2920735" y="4720530"/>
                  <a:ext cx="162190" cy="19437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grpSp>
              <p:nvGrpSpPr>
                <p:cNvPr id="53" name="Google Shape;8223;p74">
                  <a:extLst>
                    <a:ext uri="{FF2B5EF4-FFF2-40B4-BE49-F238E27FC236}">
                      <a16:creationId xmlns:a16="http://schemas.microsoft.com/office/drawing/2014/main" id="{AC5F921D-3813-6643-B0A3-F4F8E504B77C}"/>
                    </a:ext>
                  </a:extLst>
                </p:cNvPr>
                <p:cNvGrpSpPr/>
                <p:nvPr/>
              </p:nvGrpSpPr>
              <p:grpSpPr>
                <a:xfrm>
                  <a:off x="2714505" y="4539607"/>
                  <a:ext cx="419443" cy="420487"/>
                  <a:chOff x="-3771675" y="3971775"/>
                  <a:chExt cx="291300" cy="292025"/>
                </a:xfrm>
                <a:grpFill/>
              </p:grpSpPr>
              <p:sp>
                <p:nvSpPr>
                  <p:cNvPr id="54" name="Google Shape;8224;p74">
                    <a:extLst>
                      <a:ext uri="{FF2B5EF4-FFF2-40B4-BE49-F238E27FC236}">
                        <a16:creationId xmlns:a16="http://schemas.microsoft.com/office/drawing/2014/main" id="{E28BDBED-7BF8-894F-BBB3-B4CB6F7FBC47}"/>
                      </a:ext>
                    </a:extLst>
                  </p:cNvPr>
                  <p:cNvSpPr/>
                  <p:nvPr/>
                </p:nvSpPr>
                <p:spPr>
                  <a:xfrm>
                    <a:off x="-3770100" y="3971775"/>
                    <a:ext cx="218975" cy="667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759" h="2671" extrusionOk="0">
                        <a:moveTo>
                          <a:pt x="4391" y="0"/>
                        </a:moveTo>
                        <a:cubicBezTo>
                          <a:pt x="2410" y="0"/>
                          <a:pt x="426" y="449"/>
                          <a:pt x="0" y="1347"/>
                        </a:cubicBezTo>
                        <a:cubicBezTo>
                          <a:pt x="426" y="2229"/>
                          <a:pt x="2410" y="2670"/>
                          <a:pt x="4391" y="2670"/>
                        </a:cubicBezTo>
                        <a:cubicBezTo>
                          <a:pt x="6372" y="2670"/>
                          <a:pt x="8349" y="2229"/>
                          <a:pt x="8759" y="1347"/>
                        </a:cubicBezTo>
                        <a:cubicBezTo>
                          <a:pt x="8349" y="449"/>
                          <a:pt x="6372" y="0"/>
                          <a:pt x="4391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" name="Google Shape;8225;p74">
                    <a:extLst>
                      <a:ext uri="{FF2B5EF4-FFF2-40B4-BE49-F238E27FC236}">
                        <a16:creationId xmlns:a16="http://schemas.microsoft.com/office/drawing/2014/main" id="{41DB2C99-5A6F-B646-BDA1-DE9D35D0DF45}"/>
                      </a:ext>
                    </a:extLst>
                  </p:cNvPr>
                  <p:cNvSpPr/>
                  <p:nvPr/>
                </p:nvSpPr>
                <p:spPr>
                  <a:xfrm>
                    <a:off x="-3771675" y="4030650"/>
                    <a:ext cx="222125" cy="780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885" h="3120" extrusionOk="0">
                        <a:moveTo>
                          <a:pt x="0" y="0"/>
                        </a:moveTo>
                        <a:lnTo>
                          <a:pt x="0" y="1418"/>
                        </a:lnTo>
                        <a:cubicBezTo>
                          <a:pt x="0" y="2521"/>
                          <a:pt x="2048" y="3088"/>
                          <a:pt x="4127" y="3119"/>
                        </a:cubicBezTo>
                        <a:cubicBezTo>
                          <a:pt x="4915" y="1891"/>
                          <a:pt x="6301" y="1103"/>
                          <a:pt x="7877" y="1103"/>
                        </a:cubicBezTo>
                        <a:cubicBezTo>
                          <a:pt x="8223" y="1103"/>
                          <a:pt x="8570" y="1135"/>
                          <a:pt x="8885" y="1229"/>
                        </a:cubicBezTo>
                        <a:lnTo>
                          <a:pt x="8885" y="0"/>
                        </a:lnTo>
                        <a:cubicBezTo>
                          <a:pt x="7908" y="788"/>
                          <a:pt x="6112" y="1072"/>
                          <a:pt x="4443" y="1072"/>
                        </a:cubicBezTo>
                        <a:cubicBezTo>
                          <a:pt x="2804" y="1072"/>
                          <a:pt x="977" y="757"/>
                          <a:pt x="0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" name="Google Shape;8226;p74">
                    <a:extLst>
                      <a:ext uri="{FF2B5EF4-FFF2-40B4-BE49-F238E27FC236}">
                        <a16:creationId xmlns:a16="http://schemas.microsoft.com/office/drawing/2014/main" id="{A0BD5699-043A-8448-BBEE-680DA273D7FC}"/>
                      </a:ext>
                    </a:extLst>
                  </p:cNvPr>
                  <p:cNvSpPr/>
                  <p:nvPr/>
                </p:nvSpPr>
                <p:spPr>
                  <a:xfrm>
                    <a:off x="-3669425" y="4074750"/>
                    <a:ext cx="189050" cy="1890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562" h="7562" extrusionOk="0">
                        <a:moveTo>
                          <a:pt x="5501" y="2732"/>
                        </a:moveTo>
                        <a:cubicBezTo>
                          <a:pt x="5748" y="2732"/>
                          <a:pt x="6008" y="3067"/>
                          <a:pt x="5766" y="3309"/>
                        </a:cubicBezTo>
                        <a:lnTo>
                          <a:pt x="3718" y="5356"/>
                        </a:lnTo>
                        <a:cubicBezTo>
                          <a:pt x="3655" y="5420"/>
                          <a:pt x="3568" y="5451"/>
                          <a:pt x="3482" y="5451"/>
                        </a:cubicBezTo>
                        <a:cubicBezTo>
                          <a:pt x="3395" y="5451"/>
                          <a:pt x="3308" y="5420"/>
                          <a:pt x="3245" y="5356"/>
                        </a:cubicBezTo>
                        <a:lnTo>
                          <a:pt x="1859" y="4002"/>
                        </a:lnTo>
                        <a:cubicBezTo>
                          <a:pt x="1617" y="3760"/>
                          <a:pt x="1840" y="3425"/>
                          <a:pt x="2099" y="3425"/>
                        </a:cubicBezTo>
                        <a:cubicBezTo>
                          <a:pt x="2177" y="3425"/>
                          <a:pt x="2259" y="3456"/>
                          <a:pt x="2332" y="3529"/>
                        </a:cubicBezTo>
                        <a:lnTo>
                          <a:pt x="3466" y="4663"/>
                        </a:lnTo>
                        <a:lnTo>
                          <a:pt x="5293" y="2836"/>
                        </a:lnTo>
                        <a:cubicBezTo>
                          <a:pt x="5352" y="2763"/>
                          <a:pt x="5426" y="2732"/>
                          <a:pt x="5501" y="2732"/>
                        </a:cubicBezTo>
                        <a:close/>
                        <a:moveTo>
                          <a:pt x="3781" y="1"/>
                        </a:moveTo>
                        <a:cubicBezTo>
                          <a:pt x="1702" y="1"/>
                          <a:pt x="0" y="1702"/>
                          <a:pt x="0" y="3781"/>
                        </a:cubicBezTo>
                        <a:cubicBezTo>
                          <a:pt x="0" y="5892"/>
                          <a:pt x="1702" y="7562"/>
                          <a:pt x="3781" y="7562"/>
                        </a:cubicBezTo>
                        <a:cubicBezTo>
                          <a:pt x="5860" y="7562"/>
                          <a:pt x="7562" y="5892"/>
                          <a:pt x="7562" y="3781"/>
                        </a:cubicBezTo>
                        <a:cubicBezTo>
                          <a:pt x="7562" y="1702"/>
                          <a:pt x="5860" y="1"/>
                          <a:pt x="3781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" name="Google Shape;8227;p74">
                    <a:extLst>
                      <a:ext uri="{FF2B5EF4-FFF2-40B4-BE49-F238E27FC236}">
                        <a16:creationId xmlns:a16="http://schemas.microsoft.com/office/drawing/2014/main" id="{9F337286-3FC3-CB46-ADF8-3D15B7782F28}"/>
                      </a:ext>
                    </a:extLst>
                  </p:cNvPr>
                  <p:cNvSpPr/>
                  <p:nvPr/>
                </p:nvSpPr>
                <p:spPr>
                  <a:xfrm>
                    <a:off x="-3771672" y="4099950"/>
                    <a:ext cx="94525" cy="76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81" h="3057" extrusionOk="0">
                        <a:moveTo>
                          <a:pt x="0" y="1"/>
                        </a:moveTo>
                        <a:lnTo>
                          <a:pt x="0" y="1419"/>
                        </a:lnTo>
                        <a:cubicBezTo>
                          <a:pt x="0" y="2364"/>
                          <a:pt x="1607" y="2899"/>
                          <a:pt x="3434" y="3057"/>
                        </a:cubicBezTo>
                        <a:cubicBezTo>
                          <a:pt x="3371" y="2364"/>
                          <a:pt x="3497" y="1671"/>
                          <a:pt x="3781" y="1040"/>
                        </a:cubicBezTo>
                        <a:cubicBezTo>
                          <a:pt x="2332" y="977"/>
                          <a:pt x="819" y="662"/>
                          <a:pt x="0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" name="Google Shape;8228;p74">
                    <a:extLst>
                      <a:ext uri="{FF2B5EF4-FFF2-40B4-BE49-F238E27FC236}">
                        <a16:creationId xmlns:a16="http://schemas.microsoft.com/office/drawing/2014/main" id="{740379F0-2DA1-F84C-B59A-7AFECC48A290}"/>
                      </a:ext>
                    </a:extLst>
                  </p:cNvPr>
                  <p:cNvSpPr/>
                  <p:nvPr/>
                </p:nvSpPr>
                <p:spPr>
                  <a:xfrm>
                    <a:off x="-3771675" y="4167700"/>
                    <a:ext cx="135500" cy="953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420" h="3813" extrusionOk="0">
                        <a:moveTo>
                          <a:pt x="0" y="0"/>
                        </a:moveTo>
                        <a:lnTo>
                          <a:pt x="0" y="2111"/>
                        </a:lnTo>
                        <a:cubicBezTo>
                          <a:pt x="0" y="3277"/>
                          <a:pt x="2237" y="3812"/>
                          <a:pt x="4443" y="3812"/>
                        </a:cubicBezTo>
                        <a:cubicBezTo>
                          <a:pt x="4789" y="3812"/>
                          <a:pt x="5104" y="3812"/>
                          <a:pt x="5419" y="3781"/>
                        </a:cubicBezTo>
                        <a:cubicBezTo>
                          <a:pt x="4474" y="3151"/>
                          <a:pt x="3781" y="2206"/>
                          <a:pt x="3529" y="1071"/>
                        </a:cubicBezTo>
                        <a:cubicBezTo>
                          <a:pt x="2174" y="977"/>
                          <a:pt x="788" y="662"/>
                          <a:pt x="0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pic>
            <p:nvPicPr>
              <p:cNvPr id="51" name="Image 50">
                <a:extLst>
                  <a:ext uri="{FF2B5EF4-FFF2-40B4-BE49-F238E27FC236}">
                    <a16:creationId xmlns:a16="http://schemas.microsoft.com/office/drawing/2014/main" id="{0BFC69A6-340D-C545-9B32-7E2B2685EC1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duotone>
                  <a:prstClr val="black"/>
                  <a:srgbClr val="434343">
                    <a:tint val="45000"/>
                    <a:satMod val="400000"/>
                  </a:srgbClr>
                </a:duotone>
              </a:blip>
              <a:srcRect t="33143" r="84143" b="33722"/>
              <a:stretch/>
            </p:blipFill>
            <p:spPr>
              <a:xfrm>
                <a:off x="3375964" y="4528029"/>
                <a:ext cx="142968" cy="298744"/>
              </a:xfrm>
              <a:prstGeom prst="rect">
                <a:avLst/>
              </a:prstGeom>
              <a:grpFill/>
            </p:spPr>
          </p:pic>
        </p:grpSp>
      </p:grpSp>
      <p:cxnSp>
        <p:nvCxnSpPr>
          <p:cNvPr id="430" name="Google Shape;430;p47"/>
          <p:cNvCxnSpPr>
            <a:cxnSpLocks/>
          </p:cNvCxnSpPr>
          <p:nvPr/>
        </p:nvCxnSpPr>
        <p:spPr>
          <a:xfrm>
            <a:off x="2652447" y="2674353"/>
            <a:ext cx="77264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4" name="Google Shape;430;p47">
            <a:extLst>
              <a:ext uri="{FF2B5EF4-FFF2-40B4-BE49-F238E27FC236}">
                <a16:creationId xmlns:a16="http://schemas.microsoft.com/office/drawing/2014/main" id="{CF1804C9-1099-AD4E-A755-D947899A186F}"/>
              </a:ext>
            </a:extLst>
          </p:cNvPr>
          <p:cNvCxnSpPr>
            <a:cxnSpLocks/>
          </p:cNvCxnSpPr>
          <p:nvPr/>
        </p:nvCxnSpPr>
        <p:spPr>
          <a:xfrm>
            <a:off x="4331720" y="2674353"/>
            <a:ext cx="760888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" name="Google Shape;430;p47">
            <a:extLst>
              <a:ext uri="{FF2B5EF4-FFF2-40B4-BE49-F238E27FC236}">
                <a16:creationId xmlns:a16="http://schemas.microsoft.com/office/drawing/2014/main" id="{874A19EA-D02E-8F48-A7AD-16B05B337D97}"/>
              </a:ext>
            </a:extLst>
          </p:cNvPr>
          <p:cNvCxnSpPr>
            <a:cxnSpLocks/>
          </p:cNvCxnSpPr>
          <p:nvPr/>
        </p:nvCxnSpPr>
        <p:spPr>
          <a:xfrm>
            <a:off x="6000333" y="2674353"/>
            <a:ext cx="614049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1" name="Google Shape;519;p52">
            <a:extLst>
              <a:ext uri="{FF2B5EF4-FFF2-40B4-BE49-F238E27FC236}">
                <a16:creationId xmlns:a16="http://schemas.microsoft.com/office/drawing/2014/main" id="{2433E0DA-035C-7843-917A-6ECBEB9B9F7B}"/>
              </a:ext>
            </a:extLst>
          </p:cNvPr>
          <p:cNvSpPr txBox="1"/>
          <p:nvPr/>
        </p:nvSpPr>
        <p:spPr>
          <a:xfrm>
            <a:off x="3331785" y="3076465"/>
            <a:ext cx="1093258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bg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Hadoop</a:t>
            </a:r>
            <a:endParaRPr sz="1200">
              <a:solidFill>
                <a:schemeClr val="bg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72" name="Google Shape;519;p52">
            <a:extLst>
              <a:ext uri="{FF2B5EF4-FFF2-40B4-BE49-F238E27FC236}">
                <a16:creationId xmlns:a16="http://schemas.microsoft.com/office/drawing/2014/main" id="{D38526D0-F253-1045-B2DA-35D90E7100B1}"/>
              </a:ext>
            </a:extLst>
          </p:cNvPr>
          <p:cNvSpPr txBox="1"/>
          <p:nvPr/>
        </p:nvSpPr>
        <p:spPr>
          <a:xfrm>
            <a:off x="1700572" y="3076465"/>
            <a:ext cx="1093258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bg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Hadoop HDFS</a:t>
            </a:r>
            <a:endParaRPr sz="1200">
              <a:solidFill>
                <a:schemeClr val="bg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74" name="Google Shape;519;p52">
            <a:extLst>
              <a:ext uri="{FF2B5EF4-FFF2-40B4-BE49-F238E27FC236}">
                <a16:creationId xmlns:a16="http://schemas.microsoft.com/office/drawing/2014/main" id="{B1E04B4E-2CE3-6346-98C6-70E3E359FE6C}"/>
              </a:ext>
            </a:extLst>
          </p:cNvPr>
          <p:cNvSpPr txBox="1"/>
          <p:nvPr/>
        </p:nvSpPr>
        <p:spPr>
          <a:xfrm>
            <a:off x="6417452" y="3070194"/>
            <a:ext cx="1093258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bg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MongoDB</a:t>
            </a:r>
            <a:endParaRPr sz="1200">
              <a:solidFill>
                <a:schemeClr val="bg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1" name="Google Shape;1065;p62">
            <a:extLst>
              <a:ext uri="{FF2B5EF4-FFF2-40B4-BE49-F238E27FC236}">
                <a16:creationId xmlns:a16="http://schemas.microsoft.com/office/drawing/2014/main" id="{CFE50645-A5C4-4947-9006-99D33CEFEA23}"/>
              </a:ext>
            </a:extLst>
          </p:cNvPr>
          <p:cNvSpPr/>
          <p:nvPr/>
        </p:nvSpPr>
        <p:spPr>
          <a:xfrm rot="16200000" flipH="1">
            <a:off x="3621159" y="600633"/>
            <a:ext cx="432482" cy="2811715"/>
          </a:xfrm>
          <a:prstGeom prst="curvedRightArrow">
            <a:avLst>
              <a:gd name="adj1" fmla="val 25000"/>
              <a:gd name="adj2" fmla="val 50000"/>
              <a:gd name="adj3" fmla="val 25000"/>
            </a:avLst>
          </a:prstGeom>
          <a:noFill/>
          <a:ln w="952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519;p52">
            <a:extLst>
              <a:ext uri="{FF2B5EF4-FFF2-40B4-BE49-F238E27FC236}">
                <a16:creationId xmlns:a16="http://schemas.microsoft.com/office/drawing/2014/main" id="{87740E85-55B4-644F-B238-06AFD1B2E622}"/>
              </a:ext>
            </a:extLst>
          </p:cNvPr>
          <p:cNvSpPr txBox="1"/>
          <p:nvPr/>
        </p:nvSpPr>
        <p:spPr>
          <a:xfrm>
            <a:off x="3104670" y="1418880"/>
            <a:ext cx="1456047" cy="35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fr-FR" sz="1100" err="1">
                <a:solidFill>
                  <a:schemeClr val="bg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Crontab</a:t>
            </a:r>
            <a:r>
              <a:rPr lang="fr-FR" sz="1100">
                <a:solidFill>
                  <a:schemeClr val="bg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+ S</a:t>
            </a:r>
            <a:r>
              <a:rPr lang="en" sz="1100" err="1">
                <a:solidFill>
                  <a:schemeClr val="bg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cript</a:t>
            </a:r>
            <a:r>
              <a:rPr lang="en" sz="1100">
                <a:solidFill>
                  <a:schemeClr val="bg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Bash</a:t>
            </a:r>
            <a:endParaRPr sz="1100">
              <a:solidFill>
                <a:schemeClr val="bg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7" name="Google Shape;494;p52">
            <a:extLst>
              <a:ext uri="{FF2B5EF4-FFF2-40B4-BE49-F238E27FC236}">
                <a16:creationId xmlns:a16="http://schemas.microsoft.com/office/drawing/2014/main" id="{DA41CF36-51BC-7F43-893F-E0A314F5A21E}"/>
              </a:ext>
            </a:extLst>
          </p:cNvPr>
          <p:cNvSpPr/>
          <p:nvPr/>
        </p:nvSpPr>
        <p:spPr>
          <a:xfrm>
            <a:off x="194046" y="2333746"/>
            <a:ext cx="858716" cy="726429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434343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fr-FR" sz="1200" b="1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Données initiales</a:t>
            </a:r>
          </a:p>
        </p:txBody>
      </p:sp>
      <p:cxnSp>
        <p:nvCxnSpPr>
          <p:cNvPr id="88" name="Google Shape;495;p52">
            <a:extLst>
              <a:ext uri="{FF2B5EF4-FFF2-40B4-BE49-F238E27FC236}">
                <a16:creationId xmlns:a16="http://schemas.microsoft.com/office/drawing/2014/main" id="{79605991-5E51-FA4E-AC3D-96C871094C1B}"/>
              </a:ext>
            </a:extLst>
          </p:cNvPr>
          <p:cNvCxnSpPr>
            <a:cxnSpLocks/>
          </p:cNvCxnSpPr>
          <p:nvPr/>
        </p:nvCxnSpPr>
        <p:spPr>
          <a:xfrm>
            <a:off x="1113183" y="2688200"/>
            <a:ext cx="389614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4" name="Google Shape;494;p52">
            <a:extLst>
              <a:ext uri="{FF2B5EF4-FFF2-40B4-BE49-F238E27FC236}">
                <a16:creationId xmlns:a16="http://schemas.microsoft.com/office/drawing/2014/main" id="{64856CE2-9D8C-B448-B44D-D2BCCAB5F08B}"/>
              </a:ext>
            </a:extLst>
          </p:cNvPr>
          <p:cNvSpPr/>
          <p:nvPr/>
        </p:nvSpPr>
        <p:spPr>
          <a:xfrm>
            <a:off x="8091238" y="2333746"/>
            <a:ext cx="782516" cy="711189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434343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fr-FR" sz="1200" b="1" err="1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Predict</a:t>
            </a:r>
            <a:br>
              <a:rPr lang="fr-FR" sz="1200" b="1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</a:br>
            <a:r>
              <a:rPr lang="fr-FR" sz="1200" b="1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.csv</a:t>
            </a:r>
          </a:p>
        </p:txBody>
      </p:sp>
      <p:cxnSp>
        <p:nvCxnSpPr>
          <p:cNvPr id="95" name="Google Shape;495;p52">
            <a:extLst>
              <a:ext uri="{FF2B5EF4-FFF2-40B4-BE49-F238E27FC236}">
                <a16:creationId xmlns:a16="http://schemas.microsoft.com/office/drawing/2014/main" id="{75CC9CDD-C27F-0044-8943-69E9462C270C}"/>
              </a:ext>
            </a:extLst>
          </p:cNvPr>
          <p:cNvCxnSpPr>
            <a:cxnSpLocks/>
          </p:cNvCxnSpPr>
          <p:nvPr/>
        </p:nvCxnSpPr>
        <p:spPr>
          <a:xfrm>
            <a:off x="7642529" y="2696810"/>
            <a:ext cx="389614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" name="Google Shape;436;p42">
            <a:extLst>
              <a:ext uri="{FF2B5EF4-FFF2-40B4-BE49-F238E27FC236}">
                <a16:creationId xmlns:a16="http://schemas.microsoft.com/office/drawing/2014/main" id="{7C235F9A-48CE-2441-8D01-1034D00191C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300" b="0" i="0" u="none" strike="noStrike" kern="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Roboto Condensed Light"/>
                <a:ea typeface="Roboto Condensed Light"/>
                <a:sym typeface="Roboto Condensed Light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15</a:t>
            </a:fld>
            <a:endParaRPr kumimoji="0" sz="1300" b="0" i="0" u="none" strike="noStrike" kern="0" cap="none" spc="0" normalizeH="0" baseline="0" noProof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Roboto Condensed Light"/>
              <a:ea typeface="Roboto Condensed Light"/>
              <a:sym typeface="Roboto Condensed Light"/>
            </a:endParaRPr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043560FF-C6CC-DA3C-85F9-D5352144ED1D}"/>
              </a:ext>
            </a:extLst>
          </p:cNvPr>
          <p:cNvGrpSpPr/>
          <p:nvPr/>
        </p:nvGrpSpPr>
        <p:grpSpPr>
          <a:xfrm>
            <a:off x="5005228" y="3076465"/>
            <a:ext cx="1099981" cy="1875372"/>
            <a:chOff x="5005228" y="3076465"/>
            <a:chExt cx="1099981" cy="1875372"/>
          </a:xfrm>
        </p:grpSpPr>
        <p:sp>
          <p:nvSpPr>
            <p:cNvPr id="73" name="Google Shape;519;p52">
              <a:extLst>
                <a:ext uri="{FF2B5EF4-FFF2-40B4-BE49-F238E27FC236}">
                  <a16:creationId xmlns:a16="http://schemas.microsoft.com/office/drawing/2014/main" id="{D4A9D141-F382-D048-A49A-856B36CDCB87}"/>
                </a:ext>
              </a:extLst>
            </p:cNvPr>
            <p:cNvSpPr txBox="1"/>
            <p:nvPr/>
          </p:nvSpPr>
          <p:spPr>
            <a:xfrm>
              <a:off x="5005228" y="3076465"/>
              <a:ext cx="1093258" cy="3693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bg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rPr>
                <a:t>AWS EC2</a:t>
              </a:r>
              <a:endParaRPr sz="1200">
                <a:solidFill>
                  <a:schemeClr val="bg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grpSp>
          <p:nvGrpSpPr>
            <p:cNvPr id="8" name="Groupe 6">
              <a:extLst>
                <a:ext uri="{FF2B5EF4-FFF2-40B4-BE49-F238E27FC236}">
                  <a16:creationId xmlns:a16="http://schemas.microsoft.com/office/drawing/2014/main" id="{AA9CFB98-F116-85BF-EF47-926FCDC915B9}"/>
                </a:ext>
              </a:extLst>
            </p:cNvPr>
            <p:cNvGrpSpPr/>
            <p:nvPr/>
          </p:nvGrpSpPr>
          <p:grpSpPr>
            <a:xfrm>
              <a:off x="5158358" y="3828020"/>
              <a:ext cx="782516" cy="792615"/>
              <a:chOff x="5158358" y="3828020"/>
              <a:chExt cx="782516" cy="792615"/>
            </a:xfrm>
          </p:grpSpPr>
          <p:sp>
            <p:nvSpPr>
              <p:cNvPr id="4" name="Google Shape;498;p52">
                <a:extLst>
                  <a:ext uri="{FF2B5EF4-FFF2-40B4-BE49-F238E27FC236}">
                    <a16:creationId xmlns:a16="http://schemas.microsoft.com/office/drawing/2014/main" id="{28C54231-BF55-1FDB-2135-C081DBAAF02A}"/>
                  </a:ext>
                </a:extLst>
              </p:cNvPr>
              <p:cNvSpPr/>
              <p:nvPr/>
            </p:nvSpPr>
            <p:spPr>
              <a:xfrm flipH="1">
                <a:off x="5158358" y="3828020"/>
                <a:ext cx="782516" cy="792615"/>
              </a:xfrm>
              <a:prstGeom prst="snip2DiagRect">
                <a:avLst>
                  <a:gd name="adj1" fmla="val 0"/>
                  <a:gd name="adj2" fmla="val 16667"/>
                </a:avLst>
              </a:prstGeom>
              <a:solidFill>
                <a:schemeClr val="bg1"/>
              </a:soli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36000" tIns="36000" rIns="36000" bIns="360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/>
                <a:endParaRPr lang="fr-FR" sz="1200" b="1">
                  <a:solidFill>
                    <a:srgbClr val="434343"/>
                  </a:solidFill>
                  <a:latin typeface="Exo 2"/>
                  <a:ea typeface="Exo 2"/>
                  <a:cs typeface="Exo 2"/>
                  <a:sym typeface="Exo 2"/>
                </a:endParaRPr>
              </a:p>
            </p:txBody>
          </p:sp>
          <p:pic>
            <p:nvPicPr>
              <p:cNvPr id="3" name="Image 5">
                <a:extLst>
                  <a:ext uri="{FF2B5EF4-FFF2-40B4-BE49-F238E27FC236}">
                    <a16:creationId xmlns:a16="http://schemas.microsoft.com/office/drawing/2014/main" id="{96F0C541-DFE4-45DD-4E97-F9BE0D74FC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prstClr val="black"/>
                  <a:schemeClr val="accent1">
                    <a:tint val="45000"/>
                    <a:satMod val="400000"/>
                  </a:schemeClr>
                </a:duotone>
              </a:blip>
              <a:stretch>
                <a:fillRect/>
              </a:stretch>
            </p:blipFill>
            <p:spPr>
              <a:xfrm>
                <a:off x="5263866" y="3889809"/>
                <a:ext cx="571500" cy="669036"/>
              </a:xfrm>
              <a:prstGeom prst="rect">
                <a:avLst/>
              </a:prstGeom>
            </p:spPr>
          </p:pic>
        </p:grpSp>
        <p:sp>
          <p:nvSpPr>
            <p:cNvPr id="6" name="Google Shape;519;p52">
              <a:extLst>
                <a:ext uri="{FF2B5EF4-FFF2-40B4-BE49-F238E27FC236}">
                  <a16:creationId xmlns:a16="http://schemas.microsoft.com/office/drawing/2014/main" id="{8EEC1D75-C303-234F-09ED-455581CE7FB8}"/>
                </a:ext>
              </a:extLst>
            </p:cNvPr>
            <p:cNvSpPr txBox="1"/>
            <p:nvPr/>
          </p:nvSpPr>
          <p:spPr>
            <a:xfrm>
              <a:off x="5011951" y="4582535"/>
              <a:ext cx="1093258" cy="3693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bg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rPr>
                <a:t>AWS S3</a:t>
              </a:r>
              <a:endParaRPr sz="1200">
                <a:solidFill>
                  <a:schemeClr val="bg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cxnSp>
          <p:nvCxnSpPr>
            <p:cNvPr id="7" name="Google Shape;430;p47">
              <a:extLst>
                <a:ext uri="{FF2B5EF4-FFF2-40B4-BE49-F238E27FC236}">
                  <a16:creationId xmlns:a16="http://schemas.microsoft.com/office/drawing/2014/main" id="{9D2B86D5-292A-92D2-D13D-0F0F0AE89E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43086" y="3366877"/>
              <a:ext cx="12316" cy="376517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EEC1EDA-92FA-E850-50E7-5849E7F51F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/>
              <a:t>CONFIGURATION DE HADOOP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8FA8A587-83A9-65F4-B5A4-0B6154DB2F9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16</a:t>
            </a:fld>
            <a:endParaRPr lang="fr-FR"/>
          </a:p>
        </p:txBody>
      </p:sp>
      <p:pic>
        <p:nvPicPr>
          <p:cNvPr id="4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5369CB04-AA1D-3DE5-C037-1AC70B0D50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3660" y="4025627"/>
            <a:ext cx="2560320" cy="521246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B7D57775-4F87-AF11-F9A4-1739B518F24D}"/>
              </a:ext>
            </a:extLst>
          </p:cNvPr>
          <p:cNvSpPr txBox="1"/>
          <p:nvPr/>
        </p:nvSpPr>
        <p:spPr>
          <a:xfrm>
            <a:off x="7330440" y="4545330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fr-FR"/>
              <a:t>Crontab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522ED98A-E227-C7A8-467A-51B42DC4BCE3}"/>
              </a:ext>
            </a:extLst>
          </p:cNvPr>
          <p:cNvSpPr txBox="1"/>
          <p:nvPr/>
        </p:nvSpPr>
        <p:spPr>
          <a:xfrm>
            <a:off x="2466975" y="4512945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/>
              <a:t>Script bash </a:t>
            </a:r>
          </a:p>
        </p:txBody>
      </p:sp>
      <p:pic>
        <p:nvPicPr>
          <p:cNvPr id="10" name="Image 10" descr="Une image contenant table&#10;&#10;Description générée automatiquement">
            <a:extLst>
              <a:ext uri="{FF2B5EF4-FFF2-40B4-BE49-F238E27FC236}">
                <a16:creationId xmlns:a16="http://schemas.microsoft.com/office/drawing/2014/main" id="{66C3E51D-7207-2B65-AED4-F8F4913526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4420" y="1189770"/>
            <a:ext cx="6880860" cy="1217100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A18D356C-BF8B-73E0-73BF-26BCE7EB60E8}"/>
              </a:ext>
            </a:extLst>
          </p:cNvPr>
          <p:cNvSpPr txBox="1"/>
          <p:nvPr/>
        </p:nvSpPr>
        <p:spPr>
          <a:xfrm>
            <a:off x="3760470" y="2407920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/>
              <a:t>Files </a:t>
            </a:r>
            <a:r>
              <a:rPr lang="fr-FR" err="1"/>
              <a:t>View</a:t>
            </a:r>
            <a:r>
              <a:rPr lang="fr-FR"/>
              <a:t> </a:t>
            </a:r>
            <a:r>
              <a:rPr lang="fr-FR" err="1"/>
              <a:t>Ambari</a:t>
            </a:r>
            <a:endParaRPr lang="fr-FR"/>
          </a:p>
        </p:txBody>
      </p:sp>
      <p:pic>
        <p:nvPicPr>
          <p:cNvPr id="12" name="Image 12" descr="Une image contenant texte, orange, fermer, capture d’écran&#10;&#10;Description générée automatiquement">
            <a:extLst>
              <a:ext uri="{FF2B5EF4-FFF2-40B4-BE49-F238E27FC236}">
                <a16:creationId xmlns:a16="http://schemas.microsoft.com/office/drawing/2014/main" id="{64D784FF-068C-50F9-469F-FF302AB9BC7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878" b="1220"/>
          <a:stretch/>
        </p:blipFill>
        <p:spPr>
          <a:xfrm>
            <a:off x="2049780" y="2841920"/>
            <a:ext cx="2743200" cy="580223"/>
          </a:xfrm>
          <a:prstGeom prst="rect">
            <a:avLst/>
          </a:prstGeom>
        </p:spPr>
      </p:pic>
      <p:pic>
        <p:nvPicPr>
          <p:cNvPr id="13" name="Image 13">
            <a:extLst>
              <a:ext uri="{FF2B5EF4-FFF2-40B4-BE49-F238E27FC236}">
                <a16:creationId xmlns:a16="http://schemas.microsoft.com/office/drawing/2014/main" id="{81960EF5-E062-303E-6938-DFBFE1CCC7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49780" y="3478211"/>
            <a:ext cx="5334000" cy="297819"/>
          </a:xfrm>
          <a:prstGeom prst="rect">
            <a:avLst/>
          </a:prstGeom>
        </p:spPr>
      </p:pic>
      <p:pic>
        <p:nvPicPr>
          <p:cNvPr id="14" name="Image 14" descr="Une image contenant texte, orange&#10;&#10;Description générée automatiquement">
            <a:extLst>
              <a:ext uri="{FF2B5EF4-FFF2-40B4-BE49-F238E27FC236}">
                <a16:creationId xmlns:a16="http://schemas.microsoft.com/office/drawing/2014/main" id="{44A1A7AC-2699-39EC-71DB-DE8048FFA93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-222" t="4348" b="-1044"/>
          <a:stretch/>
        </p:blipFill>
        <p:spPr>
          <a:xfrm>
            <a:off x="4870704" y="2838487"/>
            <a:ext cx="2513078" cy="586366"/>
          </a:xfrm>
          <a:prstGeom prst="rect">
            <a:avLst/>
          </a:prstGeom>
        </p:spPr>
      </p:pic>
      <p:pic>
        <p:nvPicPr>
          <p:cNvPr id="15" name="Image 15" descr="Une image contenant texte&#10;&#10;Description générée automatiquement">
            <a:extLst>
              <a:ext uri="{FF2B5EF4-FFF2-40B4-BE49-F238E27FC236}">
                <a16:creationId xmlns:a16="http://schemas.microsoft.com/office/drawing/2014/main" id="{897F3449-8774-D740-FCD5-4F8F0BFD06C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2400" y="4029216"/>
            <a:ext cx="5943600" cy="483587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B7F0D163-5D68-62AA-79F0-8681B75D77CD}"/>
              </a:ext>
            </a:extLst>
          </p:cNvPr>
          <p:cNvSpPr txBox="1"/>
          <p:nvPr/>
        </p:nvSpPr>
        <p:spPr>
          <a:xfrm>
            <a:off x="441960" y="3265170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err="1"/>
              <a:t>Sandbox</a:t>
            </a:r>
            <a:r>
              <a:rPr lang="fr-FR"/>
              <a:t> HDFS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946B9BF9-2FED-8E79-F2AD-48B39E5F73EE}"/>
              </a:ext>
            </a:extLst>
          </p:cNvPr>
          <p:cNvSpPr txBox="1"/>
          <p:nvPr/>
        </p:nvSpPr>
        <p:spPr>
          <a:xfrm>
            <a:off x="7528560" y="3257550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/>
              <a:t>EC2 AWS</a:t>
            </a:r>
          </a:p>
        </p:txBody>
      </p:sp>
    </p:spTree>
    <p:extLst>
      <p:ext uri="{BB962C8B-B14F-4D97-AF65-F5344CB8AC3E}">
        <p14:creationId xmlns:p14="http://schemas.microsoft.com/office/powerpoint/2010/main" val="39223775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42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>
                <a:solidFill>
                  <a:schemeClr val="hlink"/>
                </a:solidFill>
              </a:rPr>
              <a:t>STOCKAGE CLOUD VIA AWS</a:t>
            </a:r>
            <a:endParaRPr lang="fr-FR" dirty="0">
              <a:solidFill>
                <a:schemeClr val="hlink"/>
              </a:solidFill>
            </a:endParaRPr>
          </a:p>
        </p:txBody>
      </p:sp>
      <p:sp>
        <p:nvSpPr>
          <p:cNvPr id="436" name="Google Shape;436;p4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300" b="0" i="0" u="none" strike="noStrike" kern="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Roboto Condensed Light"/>
                <a:ea typeface="Roboto Condensed Light"/>
                <a:sym typeface="Roboto Condensed Light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17</a:t>
            </a:fld>
            <a:endParaRPr kumimoji="0" sz="1300" b="0" i="0" u="none" strike="noStrike" kern="0" cap="none" spc="0" normalizeH="0" baseline="0" noProof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Roboto Condensed Light"/>
              <a:ea typeface="Roboto Condensed Light"/>
              <a:sym typeface="Roboto Condensed Light"/>
            </a:endParaRPr>
          </a:p>
        </p:txBody>
      </p:sp>
      <p:pic>
        <p:nvPicPr>
          <p:cNvPr id="32" name="Image 31">
            <a:extLst>
              <a:ext uri="{FF2B5EF4-FFF2-40B4-BE49-F238E27FC236}">
                <a16:creationId xmlns:a16="http://schemas.microsoft.com/office/drawing/2014/main" id="{AFCCB256-DDB4-8E4B-AA82-8D1CC1A03C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0888" y="3550819"/>
            <a:ext cx="2046663" cy="2046663"/>
          </a:xfrm>
          <a:prstGeom prst="rect">
            <a:avLst/>
          </a:prstGeom>
        </p:spPr>
      </p:pic>
      <p:cxnSp>
        <p:nvCxnSpPr>
          <p:cNvPr id="34" name="Google Shape;412;p46">
            <a:extLst>
              <a:ext uri="{FF2B5EF4-FFF2-40B4-BE49-F238E27FC236}">
                <a16:creationId xmlns:a16="http://schemas.microsoft.com/office/drawing/2014/main" id="{629BA0B1-6E08-5A48-AA16-E5451311A7BC}"/>
              </a:ext>
            </a:extLst>
          </p:cNvPr>
          <p:cNvCxnSpPr>
            <a:cxnSpLocks/>
          </p:cNvCxnSpPr>
          <p:nvPr/>
        </p:nvCxnSpPr>
        <p:spPr>
          <a:xfrm flipH="1">
            <a:off x="7595684" y="2868580"/>
            <a:ext cx="157015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Image 2" descr="Une image contenant texte&#10;&#10;Description générée automatiquement">
            <a:extLst>
              <a:ext uri="{FF2B5EF4-FFF2-40B4-BE49-F238E27FC236}">
                <a16:creationId xmlns:a16="http://schemas.microsoft.com/office/drawing/2014/main" id="{E2B4A5CF-E8BE-9C93-420B-A1BEA44A8D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5595" y="1221669"/>
            <a:ext cx="2743200" cy="1449584"/>
          </a:xfrm>
          <a:prstGeom prst="rect">
            <a:avLst/>
          </a:prstGeom>
        </p:spPr>
      </p:pic>
      <p:sp>
        <p:nvSpPr>
          <p:cNvPr id="33" name="Google Shape;411;p46">
            <a:extLst>
              <a:ext uri="{FF2B5EF4-FFF2-40B4-BE49-F238E27FC236}">
                <a16:creationId xmlns:a16="http://schemas.microsoft.com/office/drawing/2014/main" id="{F624114C-5B21-9643-96EB-59D883A163FB}"/>
              </a:ext>
            </a:extLst>
          </p:cNvPr>
          <p:cNvSpPr/>
          <p:nvPr/>
        </p:nvSpPr>
        <p:spPr>
          <a:xfrm rot="16200000" flipH="1">
            <a:off x="6312300" y="1383736"/>
            <a:ext cx="1288045" cy="2628900"/>
          </a:xfrm>
          <a:prstGeom prst="snip1Rect">
            <a:avLst>
              <a:gd name="adj" fmla="val 16667"/>
            </a:avLst>
          </a:prstGeom>
          <a:solidFill>
            <a:srgbClr val="434343"/>
          </a:solidFill>
          <a:ln>
            <a:noFill/>
          </a:ln>
        </p:spPr>
        <p:txBody>
          <a:bodyPr spcFirstLastPara="1" vert="vert" wrap="square" lIns="91425" tIns="91425" rIns="91425" bIns="91425" anchor="ctr" anchorCtr="0">
            <a:spAutoFit/>
          </a:bodyPr>
          <a:lstStyle/>
          <a:p>
            <a:pPr algn="r"/>
            <a:r>
              <a:rPr lang="fr-FR" sz="1300" dirty="0">
                <a:solidFill>
                  <a:srgbClr val="FFFFFF"/>
                </a:solidFill>
                <a:latin typeface="Roboto Condensed Light"/>
                <a:ea typeface="Roboto Condensed Light"/>
                <a:sym typeface="Roboto Condensed Light"/>
              </a:rPr>
              <a:t>Automatisation de la création d'une instance EC2 et d'un </a:t>
            </a:r>
            <a:r>
              <a:rPr lang="fr-FR" sz="1300" dirty="0" err="1">
                <a:solidFill>
                  <a:srgbClr val="FFFFFF"/>
                </a:solidFill>
                <a:latin typeface="Roboto Condensed Light"/>
                <a:ea typeface="Roboto Condensed Light"/>
                <a:sym typeface="Roboto Condensed Light"/>
              </a:rPr>
              <a:t>bucket</a:t>
            </a:r>
            <a:r>
              <a:rPr lang="fr-FR" sz="1300" dirty="0">
                <a:solidFill>
                  <a:srgbClr val="FFFFFF"/>
                </a:solidFill>
                <a:latin typeface="Roboto Condensed Light"/>
                <a:ea typeface="Roboto Condensed Light"/>
                <a:sym typeface="Roboto Condensed Light"/>
              </a:rPr>
              <a:t> S3</a:t>
            </a:r>
          </a:p>
          <a:p>
            <a:pPr algn="r"/>
            <a:endParaRPr lang="fr-FR" sz="1300" dirty="0">
              <a:solidFill>
                <a:srgbClr val="FFFFFF"/>
              </a:solidFill>
              <a:latin typeface="Roboto Condensed Light"/>
              <a:ea typeface="Roboto Condensed Light"/>
            </a:endParaRPr>
          </a:p>
          <a:p>
            <a:pPr algn="r"/>
            <a:r>
              <a:rPr lang="fr-FR" sz="1300" dirty="0">
                <a:solidFill>
                  <a:srgbClr val="FFFFFF"/>
                </a:solidFill>
                <a:latin typeface="Roboto Condensed Light"/>
                <a:ea typeface="Roboto Condensed Light"/>
              </a:rPr>
              <a:t>Permet de gagner du temps d'initialisation</a:t>
            </a:r>
          </a:p>
        </p:txBody>
      </p:sp>
      <p:pic>
        <p:nvPicPr>
          <p:cNvPr id="4" name="Image 4">
            <a:extLst>
              <a:ext uri="{FF2B5EF4-FFF2-40B4-BE49-F238E27FC236}">
                <a16:creationId xmlns:a16="http://schemas.microsoft.com/office/drawing/2014/main" id="{9EAFEF5C-9CCB-D625-99A9-652C568911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5494" y="3235061"/>
            <a:ext cx="5217458" cy="260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859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42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>
                <a:solidFill>
                  <a:schemeClr val="hlink"/>
                </a:solidFill>
              </a:rPr>
              <a:t>STOCKAGE CLOUD VIA AWS</a:t>
            </a:r>
            <a:endParaRPr lang="fr-FR">
              <a:solidFill>
                <a:schemeClr val="hlink"/>
              </a:solidFill>
            </a:endParaRPr>
          </a:p>
        </p:txBody>
      </p:sp>
      <p:sp>
        <p:nvSpPr>
          <p:cNvPr id="436" name="Google Shape;436;p4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300" b="0" i="0" u="none" strike="noStrike" kern="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Roboto Condensed Light"/>
                <a:ea typeface="Roboto Condensed Light"/>
                <a:sym typeface="Roboto Condensed Light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18</a:t>
            </a:fld>
            <a:endParaRPr kumimoji="0" sz="1300" b="0" i="0" u="none" strike="noStrike" kern="0" cap="none" spc="0" normalizeH="0" baseline="0" noProof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Roboto Condensed Light"/>
              <a:ea typeface="Roboto Condensed Light"/>
              <a:sym typeface="Roboto Condensed Light"/>
            </a:endParaRPr>
          </a:p>
        </p:txBody>
      </p:sp>
      <p:pic>
        <p:nvPicPr>
          <p:cNvPr id="32" name="Image 31">
            <a:extLst>
              <a:ext uri="{FF2B5EF4-FFF2-40B4-BE49-F238E27FC236}">
                <a16:creationId xmlns:a16="http://schemas.microsoft.com/office/drawing/2014/main" id="{AFCCB256-DDB4-8E4B-AA82-8D1CC1A03C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0888" y="3550819"/>
            <a:ext cx="2046663" cy="2046663"/>
          </a:xfrm>
          <a:prstGeom prst="rect">
            <a:avLst/>
          </a:prstGeom>
        </p:spPr>
      </p:pic>
      <p:cxnSp>
        <p:nvCxnSpPr>
          <p:cNvPr id="34" name="Google Shape;412;p46">
            <a:extLst>
              <a:ext uri="{FF2B5EF4-FFF2-40B4-BE49-F238E27FC236}">
                <a16:creationId xmlns:a16="http://schemas.microsoft.com/office/drawing/2014/main" id="{629BA0B1-6E08-5A48-AA16-E5451311A7BC}"/>
              </a:ext>
            </a:extLst>
          </p:cNvPr>
          <p:cNvCxnSpPr>
            <a:cxnSpLocks/>
          </p:cNvCxnSpPr>
          <p:nvPr/>
        </p:nvCxnSpPr>
        <p:spPr>
          <a:xfrm flipH="1">
            <a:off x="7595684" y="2868580"/>
            <a:ext cx="157015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" name="Google Shape;411;p46">
            <a:extLst>
              <a:ext uri="{FF2B5EF4-FFF2-40B4-BE49-F238E27FC236}">
                <a16:creationId xmlns:a16="http://schemas.microsoft.com/office/drawing/2014/main" id="{F624114C-5B21-9643-96EB-59D883A163FB}"/>
              </a:ext>
            </a:extLst>
          </p:cNvPr>
          <p:cNvSpPr/>
          <p:nvPr/>
        </p:nvSpPr>
        <p:spPr>
          <a:xfrm rot="16200000" flipH="1">
            <a:off x="6529768" y="1383736"/>
            <a:ext cx="853109" cy="2628900"/>
          </a:xfrm>
          <a:prstGeom prst="snip1Rect">
            <a:avLst>
              <a:gd name="adj" fmla="val 16667"/>
            </a:avLst>
          </a:prstGeom>
          <a:solidFill>
            <a:srgbClr val="434343"/>
          </a:solidFill>
          <a:ln>
            <a:noFill/>
          </a:ln>
        </p:spPr>
        <p:txBody>
          <a:bodyPr spcFirstLastPara="1" vert="vert" wrap="square" lIns="91425" tIns="91425" rIns="91425" bIns="91425" anchor="ctr" anchorCtr="0">
            <a:spAutoFit/>
          </a:bodyPr>
          <a:lstStyle/>
          <a:p>
            <a:pPr algn="r"/>
            <a:r>
              <a:rPr lang="fr-FR" sz="1300">
                <a:solidFill>
                  <a:srgbClr val="FFFFFF"/>
                </a:solidFill>
                <a:latin typeface="Roboto Condensed Light"/>
                <a:ea typeface="Roboto Condensed Light"/>
                <a:sym typeface="Roboto Condensed Light"/>
              </a:rPr>
              <a:t>Instance et </a:t>
            </a:r>
            <a:r>
              <a:rPr lang="fr-FR" sz="1300" err="1">
                <a:solidFill>
                  <a:srgbClr val="FFFFFF"/>
                </a:solidFill>
                <a:latin typeface="Roboto Condensed Light"/>
                <a:ea typeface="Roboto Condensed Light"/>
                <a:sym typeface="Roboto Condensed Light"/>
              </a:rPr>
              <a:t>bucket</a:t>
            </a:r>
            <a:r>
              <a:rPr lang="fr-FR" sz="1300">
                <a:solidFill>
                  <a:srgbClr val="FFFFFF"/>
                </a:solidFill>
                <a:latin typeface="Roboto Condensed Light"/>
                <a:ea typeface="Roboto Condensed Light"/>
                <a:sym typeface="Roboto Condensed Light"/>
              </a:rPr>
              <a:t> créés</a:t>
            </a:r>
          </a:p>
          <a:p>
            <a:pPr algn="r"/>
            <a:endParaRPr lang="fr-FR" sz="1300">
              <a:solidFill>
                <a:srgbClr val="FFFFFF"/>
              </a:solidFill>
              <a:latin typeface="Roboto Condensed Light"/>
              <a:ea typeface="Roboto Condensed Light"/>
            </a:endParaRPr>
          </a:p>
          <a:p>
            <a:pPr algn="r"/>
            <a:r>
              <a:rPr lang="fr-FR" sz="1300">
                <a:solidFill>
                  <a:srgbClr val="FFFFFF"/>
                </a:solidFill>
                <a:latin typeface="Roboto Condensed Light"/>
                <a:ea typeface="Roboto Condensed Light"/>
              </a:rPr>
              <a:t>Configuration supplémentaire</a:t>
            </a:r>
          </a:p>
        </p:txBody>
      </p:sp>
      <p:pic>
        <p:nvPicPr>
          <p:cNvPr id="4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361C1A7C-0AE7-F9A4-696F-F720853514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494" y="3053937"/>
            <a:ext cx="5197288" cy="1565853"/>
          </a:xfrm>
          <a:prstGeom prst="rect">
            <a:avLst/>
          </a:prstGeom>
        </p:spPr>
      </p:pic>
      <p:pic>
        <p:nvPicPr>
          <p:cNvPr id="5" name="Image 5" descr="Une image contenant texte&#10;&#10;Description générée automatiquement">
            <a:extLst>
              <a:ext uri="{FF2B5EF4-FFF2-40B4-BE49-F238E27FC236}">
                <a16:creationId xmlns:a16="http://schemas.microsoft.com/office/drawing/2014/main" id="{EC034C65-ECF7-8C15-2650-DAA281A978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7947" y="1190792"/>
            <a:ext cx="5191382" cy="1441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091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42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>
                <a:solidFill>
                  <a:schemeClr val="hlink"/>
                </a:solidFill>
              </a:rPr>
              <a:t>STOCKAGE CLOUD VIA AWS</a:t>
            </a:r>
            <a:endParaRPr lang="fr-FR" dirty="0">
              <a:solidFill>
                <a:schemeClr val="hlink"/>
              </a:solidFill>
            </a:endParaRPr>
          </a:p>
        </p:txBody>
      </p:sp>
      <p:sp>
        <p:nvSpPr>
          <p:cNvPr id="436" name="Google Shape;436;p4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300" b="0" i="0" u="none" strike="noStrike" kern="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Roboto Condensed Light"/>
                <a:ea typeface="Roboto Condensed Light"/>
                <a:sym typeface="Roboto Condensed Light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19</a:t>
            </a:fld>
            <a:endParaRPr kumimoji="0" sz="1300" b="0" i="0" u="none" strike="noStrike" kern="0" cap="none" spc="0" normalizeH="0" baseline="0" noProof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Roboto Condensed Light"/>
              <a:ea typeface="Roboto Condensed Light"/>
              <a:sym typeface="Roboto Condensed Light"/>
            </a:endParaRPr>
          </a:p>
        </p:txBody>
      </p:sp>
      <p:pic>
        <p:nvPicPr>
          <p:cNvPr id="32" name="Image 31">
            <a:extLst>
              <a:ext uri="{FF2B5EF4-FFF2-40B4-BE49-F238E27FC236}">
                <a16:creationId xmlns:a16="http://schemas.microsoft.com/office/drawing/2014/main" id="{AFCCB256-DDB4-8E4B-AA82-8D1CC1A03C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0888" y="3550819"/>
            <a:ext cx="2046663" cy="2046663"/>
          </a:xfrm>
          <a:prstGeom prst="rect">
            <a:avLst/>
          </a:prstGeom>
        </p:spPr>
      </p:pic>
      <p:cxnSp>
        <p:nvCxnSpPr>
          <p:cNvPr id="34" name="Google Shape;412;p46">
            <a:extLst>
              <a:ext uri="{FF2B5EF4-FFF2-40B4-BE49-F238E27FC236}">
                <a16:creationId xmlns:a16="http://schemas.microsoft.com/office/drawing/2014/main" id="{629BA0B1-6E08-5A48-AA16-E5451311A7BC}"/>
              </a:ext>
            </a:extLst>
          </p:cNvPr>
          <p:cNvCxnSpPr>
            <a:cxnSpLocks/>
          </p:cNvCxnSpPr>
          <p:nvPr/>
        </p:nvCxnSpPr>
        <p:spPr>
          <a:xfrm flipH="1">
            <a:off x="7595684" y="2868580"/>
            <a:ext cx="157015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" name="Google Shape;411;p46">
            <a:extLst>
              <a:ext uri="{FF2B5EF4-FFF2-40B4-BE49-F238E27FC236}">
                <a16:creationId xmlns:a16="http://schemas.microsoft.com/office/drawing/2014/main" id="{F624114C-5B21-9643-96EB-59D883A163FB}"/>
              </a:ext>
            </a:extLst>
          </p:cNvPr>
          <p:cNvSpPr/>
          <p:nvPr/>
        </p:nvSpPr>
        <p:spPr>
          <a:xfrm rot="16200000" flipH="1">
            <a:off x="6312301" y="1383736"/>
            <a:ext cx="1288045" cy="2628900"/>
          </a:xfrm>
          <a:prstGeom prst="snip1Rect">
            <a:avLst>
              <a:gd name="adj" fmla="val 16667"/>
            </a:avLst>
          </a:prstGeom>
          <a:solidFill>
            <a:srgbClr val="434343"/>
          </a:solidFill>
          <a:ln>
            <a:noFill/>
          </a:ln>
        </p:spPr>
        <p:txBody>
          <a:bodyPr spcFirstLastPara="1" vert="vert" wrap="square" lIns="91425" tIns="91425" rIns="91425" bIns="91425" anchor="ctr" anchorCtr="0">
            <a:spAutoFit/>
          </a:bodyPr>
          <a:lstStyle/>
          <a:p>
            <a:pPr algn="r"/>
            <a:r>
              <a:rPr lang="fr-FR" sz="1300">
                <a:solidFill>
                  <a:srgbClr val="FFFFFF"/>
                </a:solidFill>
                <a:latin typeface="Roboto Condensed Light"/>
                <a:ea typeface="Roboto Condensed Light"/>
                <a:sym typeface="Roboto Condensed Light"/>
              </a:rPr>
              <a:t>Scripts </a:t>
            </a:r>
            <a:r>
              <a:rPr lang="fr-FR" sz="1300" dirty="0">
                <a:solidFill>
                  <a:srgbClr val="FFFFFF"/>
                </a:solidFill>
                <a:latin typeface="Roboto Condensed Light"/>
                <a:ea typeface="Roboto Condensed Light"/>
                <a:sym typeface="Roboto Condensed Light"/>
              </a:rPr>
              <a:t>python pour envoyer prédictions sur MongoDB</a:t>
            </a:r>
          </a:p>
          <a:p>
            <a:pPr algn="r"/>
            <a:endParaRPr lang="fr-FR" sz="1300" dirty="0">
              <a:solidFill>
                <a:srgbClr val="FFFFFF"/>
              </a:solidFill>
              <a:latin typeface="Roboto Condensed Light"/>
              <a:ea typeface="Roboto Condensed Light"/>
            </a:endParaRPr>
          </a:p>
          <a:p>
            <a:pPr algn="r"/>
            <a:r>
              <a:rPr lang="fr-FR" sz="1300" dirty="0" err="1">
                <a:solidFill>
                  <a:srgbClr val="FFFFFF"/>
                </a:solidFill>
                <a:latin typeface="Roboto Condensed Light"/>
                <a:ea typeface="Roboto Condensed Light"/>
              </a:rPr>
              <a:t>Crontab</a:t>
            </a:r>
            <a:r>
              <a:rPr lang="fr-FR" sz="1300" dirty="0">
                <a:solidFill>
                  <a:srgbClr val="FFFFFF"/>
                </a:solidFill>
                <a:latin typeface="Roboto Condensed Light"/>
                <a:ea typeface="Roboto Condensed Light"/>
              </a:rPr>
              <a:t> pour exécuter ce script tous </a:t>
            </a:r>
            <a:r>
              <a:rPr lang="fr-FR" sz="1300">
                <a:solidFill>
                  <a:srgbClr val="FFFFFF"/>
                </a:solidFill>
                <a:latin typeface="Roboto Condensed Light"/>
                <a:ea typeface="Roboto Condensed Light"/>
              </a:rPr>
              <a:t>automatiquement</a:t>
            </a:r>
            <a:endParaRPr lang="fr-FR" sz="1300" dirty="0">
              <a:solidFill>
                <a:srgbClr val="FFFFFF"/>
              </a:solidFill>
              <a:latin typeface="Roboto Condensed Light"/>
              <a:ea typeface="Roboto Condensed Light"/>
            </a:endParaRPr>
          </a:p>
        </p:txBody>
      </p:sp>
      <p:pic>
        <p:nvPicPr>
          <p:cNvPr id="2" name="Image 2" descr="Une image contenant texte&#10;&#10;Description générée automatiquement">
            <a:extLst>
              <a:ext uri="{FF2B5EF4-FFF2-40B4-BE49-F238E27FC236}">
                <a16:creationId xmlns:a16="http://schemas.microsoft.com/office/drawing/2014/main" id="{CBB45F79-5286-4A80-7EED-EBE337ABCD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176" y="3550985"/>
            <a:ext cx="5748617" cy="435107"/>
          </a:xfrm>
          <a:prstGeom prst="rect">
            <a:avLst/>
          </a:prstGeom>
        </p:spPr>
      </p:pic>
      <p:pic>
        <p:nvPicPr>
          <p:cNvPr id="3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180D3683-20A6-5D00-E6E6-8D31646E13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6176" y="965658"/>
            <a:ext cx="3758452" cy="1269083"/>
          </a:xfrm>
          <a:prstGeom prst="rect">
            <a:avLst/>
          </a:prstGeom>
        </p:spPr>
      </p:pic>
      <p:pic>
        <p:nvPicPr>
          <p:cNvPr id="4" name="Image 6" descr="Une image contenant texte&#10;&#10;Description générée automatiquement">
            <a:extLst>
              <a:ext uri="{FF2B5EF4-FFF2-40B4-BE49-F238E27FC236}">
                <a16:creationId xmlns:a16="http://schemas.microsoft.com/office/drawing/2014/main" id="{B9720D68-DF16-5B37-1782-3CA035425C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6176" y="2324302"/>
            <a:ext cx="4679576" cy="494898"/>
          </a:xfrm>
          <a:prstGeom prst="rect">
            <a:avLst/>
          </a:prstGeom>
        </p:spPr>
      </p:pic>
      <p:pic>
        <p:nvPicPr>
          <p:cNvPr id="7" name="Image 7" descr="Une image contenant texte&#10;&#10;Description générée automatiquement">
            <a:extLst>
              <a:ext uri="{FF2B5EF4-FFF2-40B4-BE49-F238E27FC236}">
                <a16:creationId xmlns:a16="http://schemas.microsoft.com/office/drawing/2014/main" id="{4300B554-7E22-46A9-07CF-967829B012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6176" y="2905542"/>
            <a:ext cx="4787152" cy="488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514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0"/>
          <p:cNvSpPr txBox="1">
            <a:spLocks noGrp="1"/>
          </p:cNvSpPr>
          <p:nvPr>
            <p:ph type="ctrTitle"/>
          </p:nvPr>
        </p:nvSpPr>
        <p:spPr>
          <a:xfrm>
            <a:off x="3385875" y="2098650"/>
            <a:ext cx="23724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SOMMAIRE</a:t>
            </a:r>
            <a:endParaRPr/>
          </a:p>
        </p:txBody>
      </p:sp>
      <p:sp>
        <p:nvSpPr>
          <p:cNvPr id="184" name="Google Shape;184;p30"/>
          <p:cNvSpPr txBox="1">
            <a:spLocks noGrp="1"/>
          </p:cNvSpPr>
          <p:nvPr>
            <p:ph type="ctrTitle" idx="2"/>
          </p:nvPr>
        </p:nvSpPr>
        <p:spPr>
          <a:xfrm>
            <a:off x="224852" y="799595"/>
            <a:ext cx="2139744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hlink"/>
                </a:solidFill>
              </a:rPr>
              <a:t>RECAPITULATIF DU SUJET</a:t>
            </a:r>
            <a:endParaRPr/>
          </a:p>
        </p:txBody>
      </p:sp>
      <p:sp>
        <p:nvSpPr>
          <p:cNvPr id="185" name="Google Shape;185;p30">
            <a:hlinkClick r:id="rId3" action="ppaction://hlinksldjump"/>
          </p:cNvPr>
          <p:cNvSpPr txBox="1">
            <a:spLocks noGrp="1"/>
          </p:cNvSpPr>
          <p:nvPr>
            <p:ph type="title" idx="3"/>
          </p:nvPr>
        </p:nvSpPr>
        <p:spPr>
          <a:xfrm>
            <a:off x="2118448" y="799595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01</a:t>
            </a:r>
            <a:endParaRPr lang="fr-FR"/>
          </a:p>
        </p:txBody>
      </p:sp>
      <p:sp>
        <p:nvSpPr>
          <p:cNvPr id="186" name="Google Shape;186;p30">
            <a:hlinkClick r:id="rId4" action="ppaction://hlinksldjump"/>
          </p:cNvPr>
          <p:cNvSpPr txBox="1">
            <a:spLocks noGrp="1"/>
          </p:cNvSpPr>
          <p:nvPr>
            <p:ph type="title" idx="4"/>
          </p:nvPr>
        </p:nvSpPr>
        <p:spPr>
          <a:xfrm>
            <a:off x="2105406" y="1770955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 lang="fr-FR"/>
          </a:p>
        </p:txBody>
      </p:sp>
      <p:sp>
        <p:nvSpPr>
          <p:cNvPr id="187" name="Google Shape;187;p30">
            <a:hlinkClick r:id="" action="ppaction://noaction"/>
          </p:cNvPr>
          <p:cNvSpPr txBox="1">
            <a:spLocks noGrp="1"/>
          </p:cNvSpPr>
          <p:nvPr>
            <p:ph type="title" idx="6"/>
          </p:nvPr>
        </p:nvSpPr>
        <p:spPr>
          <a:xfrm>
            <a:off x="5922008" y="3109785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88" name="Google Shape;188;p30">
            <a:hlinkClick r:id="" action="ppaction://noaction"/>
          </p:cNvPr>
          <p:cNvSpPr txBox="1">
            <a:spLocks noGrp="1"/>
          </p:cNvSpPr>
          <p:nvPr>
            <p:ph type="title" idx="7"/>
          </p:nvPr>
        </p:nvSpPr>
        <p:spPr>
          <a:xfrm>
            <a:off x="5922008" y="4129483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89" name="Google Shape;189;p30"/>
          <p:cNvSpPr txBox="1">
            <a:spLocks noGrp="1"/>
          </p:cNvSpPr>
          <p:nvPr>
            <p:ph type="ctrTitle" idx="9"/>
          </p:nvPr>
        </p:nvSpPr>
        <p:spPr>
          <a:xfrm>
            <a:off x="390296" y="1770955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GESTION DE PROJET</a:t>
            </a:r>
            <a:endParaRPr/>
          </a:p>
        </p:txBody>
      </p:sp>
      <p:sp>
        <p:nvSpPr>
          <p:cNvPr id="190" name="Google Shape;190;p30"/>
          <p:cNvSpPr txBox="1">
            <a:spLocks noGrp="1"/>
          </p:cNvSpPr>
          <p:nvPr>
            <p:ph type="ctrTitle" idx="16"/>
          </p:nvPr>
        </p:nvSpPr>
        <p:spPr>
          <a:xfrm>
            <a:off x="6811558" y="3070580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REALISATIONS</a:t>
            </a:r>
            <a:endParaRPr dirty="0"/>
          </a:p>
        </p:txBody>
      </p:sp>
      <p:sp>
        <p:nvSpPr>
          <p:cNvPr id="191" name="Google Shape;191;p30"/>
          <p:cNvSpPr txBox="1">
            <a:spLocks noGrp="1"/>
          </p:cNvSpPr>
          <p:nvPr>
            <p:ph type="ctrTitle" idx="18"/>
          </p:nvPr>
        </p:nvSpPr>
        <p:spPr>
          <a:xfrm>
            <a:off x="6811558" y="4123658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DÉMONSTRATION</a:t>
            </a:r>
            <a:endParaRPr dirty="0"/>
          </a:p>
        </p:txBody>
      </p:sp>
      <p:cxnSp>
        <p:nvCxnSpPr>
          <p:cNvPr id="192" name="Google Shape;192;p30"/>
          <p:cNvCxnSpPr/>
          <p:nvPr/>
        </p:nvCxnSpPr>
        <p:spPr>
          <a:xfrm>
            <a:off x="3297225" y="0"/>
            <a:ext cx="0" cy="23937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3" name="Google Shape;193;p30"/>
          <p:cNvCxnSpPr/>
          <p:nvPr/>
        </p:nvCxnSpPr>
        <p:spPr>
          <a:xfrm>
            <a:off x="5861950" y="3131400"/>
            <a:ext cx="0" cy="20301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016577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42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>
                <a:solidFill>
                  <a:schemeClr val="hlink"/>
                </a:solidFill>
              </a:rPr>
              <a:t>BASE DE DONNEES MONGODB</a:t>
            </a:r>
            <a:endParaRPr lang="fr-FR" dirty="0">
              <a:solidFill>
                <a:schemeClr val="hlink"/>
              </a:solidFill>
            </a:endParaRPr>
          </a:p>
        </p:txBody>
      </p:sp>
      <p:sp>
        <p:nvSpPr>
          <p:cNvPr id="436" name="Google Shape;436;p4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300" b="0" i="0" u="none" strike="noStrike" kern="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Roboto Condensed Light"/>
                <a:ea typeface="Roboto Condensed Light"/>
                <a:sym typeface="Roboto Condensed Light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20</a:t>
            </a:fld>
            <a:endParaRPr kumimoji="0" sz="1300" b="0" i="0" u="none" strike="noStrike" kern="0" cap="none" spc="0" normalizeH="0" baseline="0" noProof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Roboto Condensed Light"/>
              <a:ea typeface="Roboto Condensed Light"/>
              <a:sym typeface="Roboto Condensed Light"/>
            </a:endParaRPr>
          </a:p>
        </p:txBody>
      </p:sp>
      <p:pic>
        <p:nvPicPr>
          <p:cNvPr id="32" name="Image 31">
            <a:extLst>
              <a:ext uri="{FF2B5EF4-FFF2-40B4-BE49-F238E27FC236}">
                <a16:creationId xmlns:a16="http://schemas.microsoft.com/office/drawing/2014/main" id="{AFCCB256-DDB4-8E4B-AA82-8D1CC1A03C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0888" y="3550819"/>
            <a:ext cx="2046663" cy="2046663"/>
          </a:xfrm>
          <a:prstGeom prst="rect">
            <a:avLst/>
          </a:prstGeom>
        </p:spPr>
      </p:pic>
      <p:cxnSp>
        <p:nvCxnSpPr>
          <p:cNvPr id="34" name="Google Shape;412;p46">
            <a:extLst>
              <a:ext uri="{FF2B5EF4-FFF2-40B4-BE49-F238E27FC236}">
                <a16:creationId xmlns:a16="http://schemas.microsoft.com/office/drawing/2014/main" id="{629BA0B1-6E08-5A48-AA16-E5451311A7BC}"/>
              </a:ext>
            </a:extLst>
          </p:cNvPr>
          <p:cNvCxnSpPr>
            <a:cxnSpLocks/>
          </p:cNvCxnSpPr>
          <p:nvPr/>
        </p:nvCxnSpPr>
        <p:spPr>
          <a:xfrm flipH="1">
            <a:off x="7595684" y="2868580"/>
            <a:ext cx="157015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" name="Google Shape;411;p46">
            <a:extLst>
              <a:ext uri="{FF2B5EF4-FFF2-40B4-BE49-F238E27FC236}">
                <a16:creationId xmlns:a16="http://schemas.microsoft.com/office/drawing/2014/main" id="{F624114C-5B21-9643-96EB-59D883A163FB}"/>
              </a:ext>
            </a:extLst>
          </p:cNvPr>
          <p:cNvSpPr/>
          <p:nvPr/>
        </p:nvSpPr>
        <p:spPr>
          <a:xfrm rot="16200000" flipH="1">
            <a:off x="6529769" y="1383736"/>
            <a:ext cx="853109" cy="2628900"/>
          </a:xfrm>
          <a:prstGeom prst="snip1Rect">
            <a:avLst>
              <a:gd name="adj" fmla="val 16667"/>
            </a:avLst>
          </a:prstGeom>
          <a:solidFill>
            <a:srgbClr val="434343"/>
          </a:solidFill>
          <a:ln>
            <a:noFill/>
          </a:ln>
        </p:spPr>
        <p:txBody>
          <a:bodyPr spcFirstLastPara="1" vert="vert" wrap="square" lIns="91425" tIns="91425" rIns="91425" bIns="91425" anchor="ctr" anchorCtr="0">
            <a:spAutoFit/>
          </a:bodyPr>
          <a:lstStyle/>
          <a:p>
            <a:pPr algn="r"/>
            <a:r>
              <a:rPr lang="fr-FR" sz="1300" dirty="0">
                <a:solidFill>
                  <a:srgbClr val="FFFFFF"/>
                </a:solidFill>
                <a:latin typeface="Roboto Condensed Light"/>
                <a:ea typeface="Roboto Condensed Light"/>
                <a:sym typeface="Roboto Condensed Light"/>
              </a:rPr>
              <a:t>Une</a:t>
            </a:r>
            <a:r>
              <a:rPr lang="fr-FR" sz="1300" dirty="0">
                <a:solidFill>
                  <a:srgbClr val="FFFFFF"/>
                </a:solidFill>
                <a:latin typeface="Roboto Condensed Light"/>
                <a:ea typeface="Roboto Condensed Light"/>
              </a:rPr>
              <a:t> base de données</a:t>
            </a:r>
          </a:p>
          <a:p>
            <a:pPr algn="r"/>
            <a:endParaRPr lang="fr-FR" sz="1300" dirty="0">
              <a:solidFill>
                <a:srgbClr val="FFFFFF"/>
              </a:solidFill>
              <a:latin typeface="Roboto Condensed Light"/>
              <a:ea typeface="Roboto Condensed Light"/>
            </a:endParaRPr>
          </a:p>
          <a:p>
            <a:pPr algn="r"/>
            <a:r>
              <a:rPr lang="fr-FR" sz="1300" dirty="0">
                <a:solidFill>
                  <a:srgbClr val="FFFFFF"/>
                </a:solidFill>
                <a:latin typeface="Roboto Condensed Light"/>
                <a:ea typeface="Roboto Condensed Light"/>
              </a:rPr>
              <a:t>Deux collections</a:t>
            </a:r>
            <a:endParaRPr lang="fr-FR"/>
          </a:p>
        </p:txBody>
      </p:sp>
      <p:pic>
        <p:nvPicPr>
          <p:cNvPr id="2" name="Image 2" descr="Une image contenant table&#10;&#10;Description générée automatiquement">
            <a:extLst>
              <a:ext uri="{FF2B5EF4-FFF2-40B4-BE49-F238E27FC236}">
                <a16:creationId xmlns:a16="http://schemas.microsoft.com/office/drawing/2014/main" id="{13379E59-6ADE-7F69-D980-1A5718555C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747" y="1192466"/>
            <a:ext cx="5856194" cy="822191"/>
          </a:xfrm>
          <a:prstGeom prst="rect">
            <a:avLst/>
          </a:prstGeom>
        </p:spPr>
      </p:pic>
      <p:pic>
        <p:nvPicPr>
          <p:cNvPr id="3" name="Image 5" descr="Une image contenant texte&#10;&#10;Description générée automatiquement">
            <a:extLst>
              <a:ext uri="{FF2B5EF4-FFF2-40B4-BE49-F238E27FC236}">
                <a16:creationId xmlns:a16="http://schemas.microsoft.com/office/drawing/2014/main" id="{92F743EF-910D-BDB5-FFCB-A1B90BF705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747" y="2097692"/>
            <a:ext cx="2480983" cy="2904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063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54"/>
          <p:cNvSpPr txBox="1">
            <a:spLocks noGrp="1"/>
          </p:cNvSpPr>
          <p:nvPr>
            <p:ph type="ctrTitle"/>
          </p:nvPr>
        </p:nvSpPr>
        <p:spPr>
          <a:xfrm flipH="1">
            <a:off x="1698072" y="2178475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dirty="0"/>
              <a:t>DÉMONSTRATION</a:t>
            </a:r>
            <a:endParaRPr dirty="0"/>
          </a:p>
        </p:txBody>
      </p:sp>
      <p:sp>
        <p:nvSpPr>
          <p:cNvPr id="616" name="Google Shape;616;p54"/>
          <p:cNvSpPr txBox="1">
            <a:spLocks noGrp="1"/>
          </p:cNvSpPr>
          <p:nvPr>
            <p:ph type="title" idx="2"/>
          </p:nvPr>
        </p:nvSpPr>
        <p:spPr>
          <a:xfrm flipH="1">
            <a:off x="3914472" y="18666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cxnSp>
        <p:nvCxnSpPr>
          <p:cNvPr id="618" name="Google Shape;618;p54"/>
          <p:cNvCxnSpPr/>
          <p:nvPr/>
        </p:nvCxnSpPr>
        <p:spPr>
          <a:xfrm>
            <a:off x="7015900" y="-35700"/>
            <a:ext cx="0" cy="23826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6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800"/>
                                        <p:tgtEl>
                                          <p:spTgt spid="6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49"/>
          <p:cNvSpPr txBox="1">
            <a:spLocks noGrp="1"/>
          </p:cNvSpPr>
          <p:nvPr>
            <p:ph type="subTitle" idx="1"/>
          </p:nvPr>
        </p:nvSpPr>
        <p:spPr>
          <a:xfrm>
            <a:off x="2210204" y="2892403"/>
            <a:ext cx="4718791" cy="57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BERGAMIN Maximilien – JAULGEY Thomas – REYNARD Thibaut</a:t>
            </a:r>
            <a:endParaRPr dirty="0"/>
          </a:p>
        </p:txBody>
      </p:sp>
      <p:sp>
        <p:nvSpPr>
          <p:cNvPr id="520" name="Google Shape;520;p49"/>
          <p:cNvSpPr txBox="1">
            <a:spLocks noGrp="1"/>
          </p:cNvSpPr>
          <p:nvPr>
            <p:ph type="ctrTitle"/>
          </p:nvPr>
        </p:nvSpPr>
        <p:spPr>
          <a:xfrm>
            <a:off x="2638350" y="1571850"/>
            <a:ext cx="3867300" cy="123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MERCI POUR VOTRE ATTENTION</a:t>
            </a:r>
            <a:endParaRPr/>
          </a:p>
        </p:txBody>
      </p:sp>
      <p:cxnSp>
        <p:nvCxnSpPr>
          <p:cNvPr id="521" name="Google Shape;521;p49"/>
          <p:cNvCxnSpPr/>
          <p:nvPr/>
        </p:nvCxnSpPr>
        <p:spPr>
          <a:xfrm>
            <a:off x="4569600" y="1494500"/>
            <a:ext cx="45744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22" name="Google Shape;522;p49"/>
          <p:cNvCxnSpPr/>
          <p:nvPr/>
        </p:nvCxnSpPr>
        <p:spPr>
          <a:xfrm>
            <a:off x="0" y="3568175"/>
            <a:ext cx="45744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10165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5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1"/>
          <p:cNvSpPr txBox="1">
            <a:spLocks noGrp="1"/>
          </p:cNvSpPr>
          <p:nvPr>
            <p:ph type="ctrTitle"/>
          </p:nvPr>
        </p:nvSpPr>
        <p:spPr>
          <a:xfrm flipH="1">
            <a:off x="1147650" y="3085150"/>
            <a:ext cx="5005500" cy="102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 SUJET</a:t>
            </a:r>
            <a:endParaRPr/>
          </a:p>
        </p:txBody>
      </p:sp>
      <p:sp>
        <p:nvSpPr>
          <p:cNvPr id="200" name="Google Shape;200;p31"/>
          <p:cNvSpPr txBox="1">
            <a:spLocks noGrp="1"/>
          </p:cNvSpPr>
          <p:nvPr>
            <p:ph type="title" idx="2"/>
          </p:nvPr>
        </p:nvSpPr>
        <p:spPr>
          <a:xfrm flipH="1">
            <a:off x="1147579" y="23238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01" name="Google Shape;201;p31"/>
          <p:cNvSpPr txBox="1">
            <a:spLocks noGrp="1"/>
          </p:cNvSpPr>
          <p:nvPr>
            <p:ph type="subTitle" idx="1"/>
          </p:nvPr>
        </p:nvSpPr>
        <p:spPr>
          <a:xfrm>
            <a:off x="1147575" y="4028959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Récapitulatif et précision des attentes </a:t>
            </a:r>
            <a:endParaRPr/>
          </a:p>
        </p:txBody>
      </p:sp>
      <p:cxnSp>
        <p:nvCxnSpPr>
          <p:cNvPr id="202" name="Google Shape;202;p31"/>
          <p:cNvCxnSpPr/>
          <p:nvPr/>
        </p:nvCxnSpPr>
        <p:spPr>
          <a:xfrm>
            <a:off x="0" y="4028275"/>
            <a:ext cx="15615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" name="Image 4">
            <a:extLst>
              <a:ext uri="{FF2B5EF4-FFF2-40B4-BE49-F238E27FC236}">
                <a16:creationId xmlns:a16="http://schemas.microsoft.com/office/drawing/2014/main" id="{1E5221EF-8F6D-A74F-B181-487F82ABFB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7575" y="686022"/>
            <a:ext cx="1375806" cy="1375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159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3D2A32C7-EF47-4B07-9E43-8EA90CA1E34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/>
              <a:t>ANALYSE DU SUJET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6A76F50-E167-4D7A-97CD-5517A5517F0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4</a:t>
            </a:fld>
            <a:endParaRPr lang="fr-FR"/>
          </a:p>
        </p:txBody>
      </p:sp>
      <p:grpSp>
        <p:nvGrpSpPr>
          <p:cNvPr id="10" name="Groupe 9">
            <a:extLst>
              <a:ext uri="{FF2B5EF4-FFF2-40B4-BE49-F238E27FC236}">
                <a16:creationId xmlns:a16="http://schemas.microsoft.com/office/drawing/2014/main" id="{FE2BF5BC-04E2-2449-94BB-E2238D3B2A0D}"/>
              </a:ext>
            </a:extLst>
          </p:cNvPr>
          <p:cNvGrpSpPr/>
          <p:nvPr/>
        </p:nvGrpSpPr>
        <p:grpSpPr>
          <a:xfrm>
            <a:off x="679307" y="957970"/>
            <a:ext cx="7485998" cy="3474237"/>
            <a:chOff x="679307" y="918556"/>
            <a:chExt cx="7485998" cy="3474237"/>
          </a:xfrm>
        </p:grpSpPr>
        <p:grpSp>
          <p:nvGrpSpPr>
            <p:cNvPr id="94" name="Groupe 93">
              <a:extLst>
                <a:ext uri="{FF2B5EF4-FFF2-40B4-BE49-F238E27FC236}">
                  <a16:creationId xmlns:a16="http://schemas.microsoft.com/office/drawing/2014/main" id="{B9C24CDB-E644-8E47-9328-275E2A05BF33}"/>
                </a:ext>
              </a:extLst>
            </p:cNvPr>
            <p:cNvGrpSpPr/>
            <p:nvPr/>
          </p:nvGrpSpPr>
          <p:grpSpPr>
            <a:xfrm>
              <a:off x="679307" y="918556"/>
              <a:ext cx="7485998" cy="3474237"/>
              <a:chOff x="679307" y="918556"/>
              <a:chExt cx="7485998" cy="3474237"/>
            </a:xfrm>
          </p:grpSpPr>
          <p:grpSp>
            <p:nvGrpSpPr>
              <p:cNvPr id="50" name="Groupe 49">
                <a:extLst>
                  <a:ext uri="{FF2B5EF4-FFF2-40B4-BE49-F238E27FC236}">
                    <a16:creationId xmlns:a16="http://schemas.microsoft.com/office/drawing/2014/main" id="{1BDE43B9-6C74-DF42-B9E5-B6F675D65AFE}"/>
                  </a:ext>
                </a:extLst>
              </p:cNvPr>
              <p:cNvGrpSpPr/>
              <p:nvPr/>
            </p:nvGrpSpPr>
            <p:grpSpPr>
              <a:xfrm>
                <a:off x="679307" y="918556"/>
                <a:ext cx="7485998" cy="3474237"/>
                <a:chOff x="679307" y="918556"/>
                <a:chExt cx="7485998" cy="3474237"/>
              </a:xfrm>
            </p:grpSpPr>
            <p:grpSp>
              <p:nvGrpSpPr>
                <p:cNvPr id="46" name="Groupe 45">
                  <a:extLst>
                    <a:ext uri="{FF2B5EF4-FFF2-40B4-BE49-F238E27FC236}">
                      <a16:creationId xmlns:a16="http://schemas.microsoft.com/office/drawing/2014/main" id="{C60C52FA-C67B-AB41-84A8-AD6AA415EBE9}"/>
                    </a:ext>
                  </a:extLst>
                </p:cNvPr>
                <p:cNvGrpSpPr/>
                <p:nvPr/>
              </p:nvGrpSpPr>
              <p:grpSpPr>
                <a:xfrm>
                  <a:off x="679307" y="918556"/>
                  <a:ext cx="7485998" cy="3396649"/>
                  <a:chOff x="679307" y="918556"/>
                  <a:chExt cx="7485998" cy="3396649"/>
                </a:xfrm>
              </p:grpSpPr>
              <p:grpSp>
                <p:nvGrpSpPr>
                  <p:cNvPr id="5" name="Google Shape;493;p52">
                    <a:extLst>
                      <a:ext uri="{FF2B5EF4-FFF2-40B4-BE49-F238E27FC236}">
                        <a16:creationId xmlns:a16="http://schemas.microsoft.com/office/drawing/2014/main" id="{B815B0B4-A26B-43B7-BED4-09685611B652}"/>
                      </a:ext>
                    </a:extLst>
                  </p:cNvPr>
                  <p:cNvGrpSpPr/>
                  <p:nvPr/>
                </p:nvGrpSpPr>
                <p:grpSpPr>
                  <a:xfrm>
                    <a:off x="999733" y="2427887"/>
                    <a:ext cx="1873114" cy="1144733"/>
                    <a:chOff x="720000" y="2459607"/>
                    <a:chExt cx="2120585" cy="1279460"/>
                  </a:xfrm>
                </p:grpSpPr>
                <p:sp>
                  <p:nvSpPr>
                    <p:cNvPr id="28" name="Google Shape;494;p52">
                      <a:extLst>
                        <a:ext uri="{FF2B5EF4-FFF2-40B4-BE49-F238E27FC236}">
                          <a16:creationId xmlns:a16="http://schemas.microsoft.com/office/drawing/2014/main" id="{72B0133B-A579-462E-8EB9-7D4980DCC1B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000" y="2944176"/>
                      <a:ext cx="885900" cy="794891"/>
                    </a:xfrm>
                    <a:prstGeom prst="snip2DiagRect">
                      <a:avLst>
                        <a:gd name="adj1" fmla="val 0"/>
                        <a:gd name="adj2" fmla="val 16667"/>
                      </a:avLst>
                    </a:prstGeom>
                    <a:solidFill>
                      <a:srgbClr val="434343"/>
                    </a:solidFill>
                    <a:ln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36000" tIns="36000" rIns="36000" bIns="36000" anchor="ctr" anchorCtr="0">
                      <a:noAutofit/>
                    </a:bodyPr>
                    <a:lstStyle>
                      <a:defPPr marR="0" lvl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defPPr>
                      <a:lvl1pPr marR="0" lvl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1pPr>
                      <a:lvl2pPr marR="0" lvl="1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2pPr>
                      <a:lvl3pPr marR="0" lvl="2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3pPr>
                      <a:lvl4pPr marR="0" lvl="3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4pPr>
                      <a:lvl5pPr marR="0" lvl="4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5pPr>
                      <a:lvl6pPr marR="0" lvl="5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6pPr>
                      <a:lvl7pPr marR="0" lvl="6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7pPr>
                      <a:lvl8pPr marR="0" lvl="7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8pPr>
                      <a:lvl9pPr marR="0" lvl="8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fr-FR" sz="1200" b="1">
                          <a:solidFill>
                            <a:srgbClr val="FFFFFF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Données initiales</a:t>
                      </a:r>
                    </a:p>
                  </p:txBody>
                </p:sp>
                <p:cxnSp>
                  <p:nvCxnSpPr>
                    <p:cNvPr id="29" name="Google Shape;495;p52">
                      <a:extLst>
                        <a:ext uri="{FF2B5EF4-FFF2-40B4-BE49-F238E27FC236}">
                          <a16:creationId xmlns:a16="http://schemas.microsoft.com/office/drawing/2014/main" id="{59206D4A-335E-4F10-AD58-3383862E51E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663751" y="3361375"/>
                      <a:ext cx="845933" cy="0"/>
                    </a:xfrm>
                    <a:prstGeom prst="straightConnector1">
                      <a:avLst/>
                    </a:prstGeom>
                    <a:noFill/>
                    <a:ln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30" name="Google Shape;496;p52">
                      <a:extLst>
                        <a:ext uri="{FF2B5EF4-FFF2-40B4-BE49-F238E27FC236}">
                          <a16:creationId xmlns:a16="http://schemas.microsoft.com/office/drawing/2014/main" id="{DF230F7C-4129-41F3-9B1A-E39C5A4C0A1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2840585" y="2459607"/>
                      <a:ext cx="0" cy="605447"/>
                    </a:xfrm>
                    <a:prstGeom prst="straightConnector1">
                      <a:avLst/>
                    </a:prstGeom>
                    <a:noFill/>
                    <a:ln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</p:grpSp>
              <p:grpSp>
                <p:nvGrpSpPr>
                  <p:cNvPr id="6" name="Google Shape;497;p52">
                    <a:extLst>
                      <a:ext uri="{FF2B5EF4-FFF2-40B4-BE49-F238E27FC236}">
                        <a16:creationId xmlns:a16="http://schemas.microsoft.com/office/drawing/2014/main" id="{13E748FD-4609-4C43-B4D8-F4797F4A7ADA}"/>
                      </a:ext>
                    </a:extLst>
                  </p:cNvPr>
                  <p:cNvGrpSpPr/>
                  <p:nvPr/>
                </p:nvGrpSpPr>
                <p:grpSpPr>
                  <a:xfrm rot="10800000" flipH="1">
                    <a:off x="3206799" y="1955544"/>
                    <a:ext cx="1203609" cy="884646"/>
                    <a:chOff x="1462915" y="2240182"/>
                    <a:chExt cx="1362627" cy="884646"/>
                  </a:xfrm>
                </p:grpSpPr>
                <p:cxnSp>
                  <p:nvCxnSpPr>
                    <p:cNvPr id="26" name="Google Shape;499;p52">
                      <a:extLst>
                        <a:ext uri="{FF2B5EF4-FFF2-40B4-BE49-F238E27FC236}">
                          <a16:creationId xmlns:a16="http://schemas.microsoft.com/office/drawing/2014/main" id="{58B7F161-6697-402F-A025-B009F4FBD90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0800000" flipH="1">
                      <a:off x="1462915" y="3124828"/>
                      <a:ext cx="1360950" cy="0"/>
                    </a:xfrm>
                    <a:prstGeom prst="straightConnector1">
                      <a:avLst/>
                    </a:prstGeom>
                    <a:noFill/>
                    <a:ln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27" name="Google Shape;500;p52">
                      <a:extLst>
                        <a:ext uri="{FF2B5EF4-FFF2-40B4-BE49-F238E27FC236}">
                          <a16:creationId xmlns:a16="http://schemas.microsoft.com/office/drawing/2014/main" id="{E1674B66-D471-4410-ADD5-F4DB9EEE2F3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0800000">
                      <a:off x="2823866" y="2240182"/>
                      <a:ext cx="1676" cy="884646"/>
                    </a:xfrm>
                    <a:prstGeom prst="straightConnector1">
                      <a:avLst/>
                    </a:prstGeom>
                    <a:noFill/>
                    <a:ln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</p:grpSp>
              <p:grpSp>
                <p:nvGrpSpPr>
                  <p:cNvPr id="7" name="Google Shape;501;p52">
                    <a:extLst>
                      <a:ext uri="{FF2B5EF4-FFF2-40B4-BE49-F238E27FC236}">
                        <a16:creationId xmlns:a16="http://schemas.microsoft.com/office/drawing/2014/main" id="{09A80B57-2972-4E88-9CFC-320BD328E0AA}"/>
                      </a:ext>
                    </a:extLst>
                  </p:cNvPr>
                  <p:cNvGrpSpPr/>
                  <p:nvPr/>
                </p:nvGrpSpPr>
                <p:grpSpPr>
                  <a:xfrm>
                    <a:off x="4910945" y="3082406"/>
                    <a:ext cx="1027348" cy="144000"/>
                    <a:chOff x="1676583" y="2855128"/>
                    <a:chExt cx="1163080" cy="144000"/>
                  </a:xfrm>
                </p:grpSpPr>
                <p:cxnSp>
                  <p:nvCxnSpPr>
                    <p:cNvPr id="23" name="Google Shape;503;p52">
                      <a:extLst>
                        <a:ext uri="{FF2B5EF4-FFF2-40B4-BE49-F238E27FC236}">
                          <a16:creationId xmlns:a16="http://schemas.microsoft.com/office/drawing/2014/main" id="{75850DC8-CD9B-42BB-961F-7B14D839C16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676583" y="2999128"/>
                      <a:ext cx="1160433" cy="0"/>
                    </a:xfrm>
                    <a:prstGeom prst="straightConnector1">
                      <a:avLst/>
                    </a:prstGeom>
                    <a:noFill/>
                    <a:ln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24" name="Google Shape;504;p52">
                      <a:extLst>
                        <a:ext uri="{FF2B5EF4-FFF2-40B4-BE49-F238E27FC236}">
                          <a16:creationId xmlns:a16="http://schemas.microsoft.com/office/drawing/2014/main" id="{07FE2C66-59D7-432D-8252-6989BFEC414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 flipV="1">
                      <a:off x="2836009" y="2855128"/>
                      <a:ext cx="3654" cy="144000"/>
                    </a:xfrm>
                    <a:prstGeom prst="straightConnector1">
                      <a:avLst/>
                    </a:prstGeom>
                    <a:noFill/>
                    <a:ln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</p:grpSp>
              <p:grpSp>
                <p:nvGrpSpPr>
                  <p:cNvPr id="8" name="Google Shape;505;p52">
                    <a:extLst>
                      <a:ext uri="{FF2B5EF4-FFF2-40B4-BE49-F238E27FC236}">
                        <a16:creationId xmlns:a16="http://schemas.microsoft.com/office/drawing/2014/main" id="{E127F32E-A28E-4FF0-A358-CED01591CB66}"/>
                      </a:ext>
                    </a:extLst>
                  </p:cNvPr>
                  <p:cNvGrpSpPr/>
                  <p:nvPr/>
                </p:nvGrpSpPr>
                <p:grpSpPr>
                  <a:xfrm rot="10800000" flipH="1">
                    <a:off x="6362662" y="1973995"/>
                    <a:ext cx="1066143" cy="767961"/>
                    <a:chOff x="1607196" y="2339410"/>
                    <a:chExt cx="1206999" cy="767961"/>
                  </a:xfrm>
                </p:grpSpPr>
                <p:cxnSp>
                  <p:nvCxnSpPr>
                    <p:cNvPr id="20" name="Google Shape;507;p52">
                      <a:extLst>
                        <a:ext uri="{FF2B5EF4-FFF2-40B4-BE49-F238E27FC236}">
                          <a16:creationId xmlns:a16="http://schemas.microsoft.com/office/drawing/2014/main" id="{9A033245-68F9-4D7E-B01D-04A864F4FD9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0800000" flipH="1">
                      <a:off x="1607196" y="3106612"/>
                      <a:ext cx="1205323" cy="0"/>
                    </a:xfrm>
                    <a:prstGeom prst="straightConnector1">
                      <a:avLst/>
                    </a:prstGeom>
                    <a:noFill/>
                    <a:ln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21" name="Google Shape;508;p52">
                      <a:extLst>
                        <a:ext uri="{FF2B5EF4-FFF2-40B4-BE49-F238E27FC236}">
                          <a16:creationId xmlns:a16="http://schemas.microsoft.com/office/drawing/2014/main" id="{9B11021A-0AE3-4A47-9369-9289D542458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0800000" flipH="1">
                      <a:off x="2814195" y="2339410"/>
                      <a:ext cx="0" cy="767961"/>
                    </a:xfrm>
                    <a:prstGeom prst="straightConnector1">
                      <a:avLst/>
                    </a:prstGeom>
                    <a:noFill/>
                    <a:ln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</p:grpSp>
              <p:sp>
                <p:nvSpPr>
                  <p:cNvPr id="15" name="Google Shape;516;p52">
                    <a:extLst>
                      <a:ext uri="{FF2B5EF4-FFF2-40B4-BE49-F238E27FC236}">
                        <a16:creationId xmlns:a16="http://schemas.microsoft.com/office/drawing/2014/main" id="{C0790146-2DAA-4016-8B82-C1651E0A1EFB}"/>
                      </a:ext>
                    </a:extLst>
                  </p:cNvPr>
                  <p:cNvSpPr txBox="1"/>
                  <p:nvPr/>
                </p:nvSpPr>
                <p:spPr>
                  <a:xfrm>
                    <a:off x="3735542" y="3457306"/>
                    <a:ext cx="1408200" cy="369302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91425" rIns="91425" bIns="91425" anchor="t" anchorCtr="0">
                    <a:sp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marL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" sz="1200">
                        <a:solidFill>
                          <a:srgbClr val="434343"/>
                        </a:solidFill>
                        <a:latin typeface="Roboto Condensed Light"/>
                        <a:ea typeface="Roboto Condensed Light"/>
                        <a:cs typeface="Roboto Condensed Light"/>
                        <a:sym typeface="Roboto Condensed Light"/>
                      </a:rPr>
                      <a:t>Stockage Cloud</a:t>
                    </a:r>
                    <a:endParaRPr sz="1200">
                      <a:solidFill>
                        <a:srgbClr val="434343"/>
                      </a:solidFill>
                      <a:latin typeface="Roboto Condensed Light"/>
                      <a:ea typeface="Roboto Condensed Light"/>
                      <a:cs typeface="Roboto Condensed Light"/>
                      <a:sym typeface="Roboto Condensed Light"/>
                    </a:endParaRPr>
                  </a:p>
                </p:txBody>
              </p:sp>
              <p:sp>
                <p:nvSpPr>
                  <p:cNvPr id="16" name="Google Shape;517;p52">
                    <a:extLst>
                      <a:ext uri="{FF2B5EF4-FFF2-40B4-BE49-F238E27FC236}">
                        <a16:creationId xmlns:a16="http://schemas.microsoft.com/office/drawing/2014/main" id="{05234363-2398-4C45-8EDA-8BA69B957830}"/>
                      </a:ext>
                    </a:extLst>
                  </p:cNvPr>
                  <p:cNvSpPr txBox="1"/>
                  <p:nvPr/>
                </p:nvSpPr>
                <p:spPr>
                  <a:xfrm>
                    <a:off x="6757105" y="3454592"/>
                    <a:ext cx="1408200" cy="73863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91425" rIns="91425" bIns="91425" anchor="t" anchorCtr="0">
                    <a:sp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marL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" sz="1200">
                        <a:solidFill>
                          <a:srgbClr val="434343"/>
                        </a:solidFill>
                        <a:latin typeface="Roboto Condensed Light"/>
                        <a:ea typeface="Roboto Condensed Light"/>
                        <a:cs typeface="Roboto Condensed Light"/>
                        <a:sym typeface="Roboto Condensed Light"/>
                      </a:rPr>
                      <a:t>Stockage des </a:t>
                    </a:r>
                    <a:r>
                      <a:rPr lang="en" sz="1200" err="1">
                        <a:solidFill>
                          <a:srgbClr val="434343"/>
                        </a:solidFill>
                        <a:latin typeface="Roboto Condensed Light"/>
                        <a:ea typeface="Roboto Condensed Light"/>
                        <a:cs typeface="Roboto Condensed Light"/>
                        <a:sym typeface="Roboto Condensed Light"/>
                      </a:rPr>
                      <a:t>données</a:t>
                    </a:r>
                    <a:r>
                      <a:rPr lang="en" sz="1200">
                        <a:solidFill>
                          <a:srgbClr val="434343"/>
                        </a:solidFill>
                        <a:latin typeface="Roboto Condensed Light"/>
                        <a:ea typeface="Roboto Condensed Light"/>
                        <a:cs typeface="Roboto Condensed Light"/>
                        <a:sym typeface="Roboto Condensed Light"/>
                      </a:rPr>
                      <a:t> finales et des </a:t>
                    </a:r>
                    <a:r>
                      <a:rPr lang="en" sz="1200" err="1">
                        <a:solidFill>
                          <a:srgbClr val="434343"/>
                        </a:solidFill>
                        <a:latin typeface="Roboto Condensed Light"/>
                        <a:ea typeface="Roboto Condensed Light"/>
                        <a:cs typeface="Roboto Condensed Light"/>
                        <a:sym typeface="Roboto Condensed Light"/>
                      </a:rPr>
                      <a:t>prédictions</a:t>
                    </a:r>
                    <a:endParaRPr sz="1200">
                      <a:solidFill>
                        <a:srgbClr val="434343"/>
                      </a:solidFill>
                      <a:latin typeface="Roboto Condensed Light"/>
                      <a:ea typeface="Roboto Condensed Light"/>
                      <a:cs typeface="Roboto Condensed Light"/>
                      <a:sym typeface="Roboto Condensed Light"/>
                    </a:endParaRPr>
                  </a:p>
                </p:txBody>
              </p:sp>
              <p:sp>
                <p:nvSpPr>
                  <p:cNvPr id="17" name="Google Shape;518;p52">
                    <a:extLst>
                      <a:ext uri="{FF2B5EF4-FFF2-40B4-BE49-F238E27FC236}">
                        <a16:creationId xmlns:a16="http://schemas.microsoft.com/office/drawing/2014/main" id="{EA1C4BC8-40A5-4D6A-B6DC-A19E8E9C95F8}"/>
                      </a:ext>
                    </a:extLst>
                  </p:cNvPr>
                  <p:cNvSpPr txBox="1"/>
                  <p:nvPr/>
                </p:nvSpPr>
                <p:spPr>
                  <a:xfrm>
                    <a:off x="5240118" y="918556"/>
                    <a:ext cx="1408200" cy="73863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91425" rIns="91425" bIns="91425" anchor="t" anchorCtr="0">
                    <a:sp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marL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" sz="1200" err="1">
                        <a:solidFill>
                          <a:srgbClr val="434343"/>
                        </a:solidFill>
                        <a:latin typeface="Roboto Condensed Light"/>
                        <a:ea typeface="Roboto Condensed Light"/>
                        <a:cs typeface="Roboto Condensed Light"/>
                        <a:sym typeface="Roboto Condensed Light"/>
                      </a:rPr>
                      <a:t>Entrainement</a:t>
                    </a:r>
                    <a:r>
                      <a:rPr lang="en" sz="1200">
                        <a:solidFill>
                          <a:srgbClr val="434343"/>
                        </a:solidFill>
                        <a:latin typeface="Roboto Condensed Light"/>
                        <a:ea typeface="Roboto Condensed Light"/>
                        <a:cs typeface="Roboto Condensed Light"/>
                        <a:sym typeface="Roboto Condensed Light"/>
                      </a:rPr>
                      <a:t> d’un </a:t>
                    </a:r>
                    <a:r>
                      <a:rPr lang="en" sz="1200" err="1">
                        <a:solidFill>
                          <a:srgbClr val="434343"/>
                        </a:solidFill>
                        <a:latin typeface="Roboto Condensed Light"/>
                        <a:ea typeface="Roboto Condensed Light"/>
                        <a:cs typeface="Roboto Condensed Light"/>
                        <a:sym typeface="Roboto Condensed Light"/>
                      </a:rPr>
                      <a:t>modèle</a:t>
                    </a:r>
                    <a:r>
                      <a:rPr lang="en" sz="1200">
                        <a:solidFill>
                          <a:srgbClr val="434343"/>
                        </a:solidFill>
                        <a:latin typeface="Roboto Condensed Light"/>
                        <a:ea typeface="Roboto Condensed Light"/>
                        <a:cs typeface="Roboto Condensed Light"/>
                        <a:sym typeface="Roboto Condensed Light"/>
                      </a:rPr>
                      <a:t> pour </a:t>
                    </a:r>
                    <a:r>
                      <a:rPr lang="en" sz="1200" err="1">
                        <a:solidFill>
                          <a:srgbClr val="434343"/>
                        </a:solidFill>
                        <a:latin typeface="Roboto Condensed Light"/>
                        <a:ea typeface="Roboto Condensed Light"/>
                        <a:cs typeface="Roboto Condensed Light"/>
                        <a:sym typeface="Roboto Condensed Light"/>
                      </a:rPr>
                      <a:t>prédire</a:t>
                    </a:r>
                    <a:r>
                      <a:rPr lang="en" sz="1200">
                        <a:solidFill>
                          <a:srgbClr val="434343"/>
                        </a:solidFill>
                        <a:latin typeface="Roboto Condensed Light"/>
                        <a:ea typeface="Roboto Condensed Light"/>
                        <a:cs typeface="Roboto Condensed Light"/>
                        <a:sym typeface="Roboto Condensed Light"/>
                      </a:rPr>
                      <a:t> le prix des </a:t>
                    </a:r>
                    <a:r>
                      <a:rPr lang="en" sz="1200" err="1">
                        <a:solidFill>
                          <a:srgbClr val="434343"/>
                        </a:solidFill>
                        <a:latin typeface="Roboto Condensed Light"/>
                        <a:ea typeface="Roboto Condensed Light"/>
                        <a:cs typeface="Roboto Condensed Light"/>
                        <a:sym typeface="Roboto Condensed Light"/>
                      </a:rPr>
                      <a:t>nuitées</a:t>
                    </a:r>
                    <a:endParaRPr sz="1200">
                      <a:solidFill>
                        <a:srgbClr val="434343"/>
                      </a:solidFill>
                      <a:latin typeface="Roboto Condensed Light"/>
                      <a:ea typeface="Roboto Condensed Light"/>
                      <a:cs typeface="Roboto Condensed Light"/>
                      <a:sym typeface="Roboto Condensed Light"/>
                    </a:endParaRPr>
                  </a:p>
                </p:txBody>
              </p:sp>
              <p:sp>
                <p:nvSpPr>
                  <p:cNvPr id="18" name="Google Shape;519;p52">
                    <a:extLst>
                      <a:ext uri="{FF2B5EF4-FFF2-40B4-BE49-F238E27FC236}">
                        <a16:creationId xmlns:a16="http://schemas.microsoft.com/office/drawing/2014/main" id="{E6139779-8737-4C55-B814-88E507EDE588}"/>
                      </a:ext>
                    </a:extLst>
                  </p:cNvPr>
                  <p:cNvSpPr txBox="1"/>
                  <p:nvPr/>
                </p:nvSpPr>
                <p:spPr>
                  <a:xfrm>
                    <a:off x="2066151" y="1200494"/>
                    <a:ext cx="1568800" cy="55396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91425" rIns="91425" bIns="91425" anchor="t" anchorCtr="0">
                    <a:sp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marL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" sz="1200">
                        <a:solidFill>
                          <a:srgbClr val="434343"/>
                        </a:solidFill>
                        <a:latin typeface="Roboto Condensed Light"/>
                        <a:ea typeface="Roboto Condensed Light"/>
                        <a:cs typeface="Roboto Condensed Light"/>
                        <a:sym typeface="Roboto Condensed Light"/>
                      </a:rPr>
                      <a:t>Stockage des </a:t>
                    </a:r>
                    <a:r>
                      <a:rPr lang="en" sz="1200" err="1">
                        <a:solidFill>
                          <a:srgbClr val="434343"/>
                        </a:solidFill>
                        <a:latin typeface="Roboto Condensed Light"/>
                        <a:ea typeface="Roboto Condensed Light"/>
                        <a:cs typeface="Roboto Condensed Light"/>
                        <a:sym typeface="Roboto Condensed Light"/>
                      </a:rPr>
                      <a:t>données</a:t>
                    </a:r>
                    <a:r>
                      <a:rPr lang="en" sz="1200">
                        <a:solidFill>
                          <a:srgbClr val="434343"/>
                        </a:solidFill>
                        <a:latin typeface="Roboto Condensed Light"/>
                        <a:ea typeface="Roboto Condensed Light"/>
                        <a:cs typeface="Roboto Condensed Light"/>
                        <a:sym typeface="Roboto Condensed Light"/>
                      </a:rPr>
                      <a:t> sur un cluster Hadoop</a:t>
                    </a:r>
                    <a:endParaRPr sz="1200">
                      <a:solidFill>
                        <a:srgbClr val="434343"/>
                      </a:solidFill>
                      <a:latin typeface="Roboto Condensed Light"/>
                      <a:ea typeface="Roboto Condensed Light"/>
                      <a:cs typeface="Roboto Condensed Light"/>
                      <a:sym typeface="Roboto Condensed Light"/>
                    </a:endParaRPr>
                  </a:p>
                </p:txBody>
              </p:sp>
              <p:sp>
                <p:nvSpPr>
                  <p:cNvPr id="31" name="Google Shape;511;p52">
                    <a:extLst>
                      <a:ext uri="{FF2B5EF4-FFF2-40B4-BE49-F238E27FC236}">
                        <a16:creationId xmlns:a16="http://schemas.microsoft.com/office/drawing/2014/main" id="{FDBBEC43-818D-4BAB-A40C-6BAC44A3367E}"/>
                      </a:ext>
                    </a:extLst>
                  </p:cNvPr>
                  <p:cNvSpPr txBox="1"/>
                  <p:nvPr/>
                </p:nvSpPr>
                <p:spPr>
                  <a:xfrm>
                    <a:off x="679307" y="3576572"/>
                    <a:ext cx="1408200" cy="73863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91425" rIns="91425" bIns="91425" anchor="t" anchorCtr="0">
                    <a:sp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marL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" sz="1200" err="1">
                        <a:solidFill>
                          <a:srgbClr val="434343"/>
                        </a:solidFill>
                        <a:latin typeface="Roboto Condensed Light"/>
                        <a:ea typeface="Roboto Condensed Light"/>
                        <a:cs typeface="Roboto Condensed Light"/>
                        <a:sym typeface="Roboto Condensed Light"/>
                      </a:rPr>
                      <a:t>Données</a:t>
                    </a:r>
                    <a:r>
                      <a:rPr lang="en" sz="1200">
                        <a:solidFill>
                          <a:srgbClr val="434343"/>
                        </a:solidFill>
                        <a:latin typeface="Roboto Condensed Light"/>
                        <a:ea typeface="Roboto Condensed Light"/>
                        <a:cs typeface="Roboto Condensed Light"/>
                        <a:sym typeface="Roboto Condensed Light"/>
                      </a:rPr>
                      <a:t> sur des </a:t>
                    </a:r>
                    <a:r>
                      <a:rPr lang="en" sz="1200" err="1">
                        <a:solidFill>
                          <a:srgbClr val="434343"/>
                        </a:solidFill>
                        <a:latin typeface="Roboto Condensed Light"/>
                        <a:ea typeface="Roboto Condensed Light"/>
                        <a:cs typeface="Roboto Condensed Light"/>
                        <a:sym typeface="Roboto Condensed Light"/>
                      </a:rPr>
                      <a:t>hébergements</a:t>
                    </a:r>
                    <a:r>
                      <a:rPr lang="en" sz="1200">
                        <a:solidFill>
                          <a:srgbClr val="434343"/>
                        </a:solidFill>
                        <a:latin typeface="Roboto Condensed Light"/>
                        <a:ea typeface="Roboto Condensed Light"/>
                        <a:cs typeface="Roboto Condensed Light"/>
                        <a:sym typeface="Roboto Condensed Light"/>
                      </a:rPr>
                      <a:t> </a:t>
                    </a:r>
                    <a:r>
                      <a:rPr lang="en" sz="1200" err="1">
                        <a:solidFill>
                          <a:srgbClr val="434343"/>
                        </a:solidFill>
                        <a:latin typeface="Roboto Condensed Light"/>
                        <a:ea typeface="Roboto Condensed Light"/>
                        <a:cs typeface="Roboto Condensed Light"/>
                        <a:sym typeface="Roboto Condensed Light"/>
                      </a:rPr>
                      <a:t>à</a:t>
                    </a:r>
                    <a:r>
                      <a:rPr lang="en" sz="1200">
                        <a:solidFill>
                          <a:srgbClr val="434343"/>
                        </a:solidFill>
                        <a:latin typeface="Roboto Condensed Light"/>
                        <a:ea typeface="Roboto Condensed Light"/>
                        <a:cs typeface="Roboto Condensed Light"/>
                        <a:sym typeface="Roboto Condensed Light"/>
                      </a:rPr>
                      <a:t> Bordeaux</a:t>
                    </a:r>
                    <a:endParaRPr sz="1200">
                      <a:solidFill>
                        <a:srgbClr val="434343"/>
                      </a:solidFill>
                      <a:latin typeface="Roboto Condensed Light"/>
                      <a:ea typeface="Roboto Condensed Light"/>
                      <a:cs typeface="Roboto Condensed Light"/>
                      <a:sym typeface="Roboto Condensed Light"/>
                    </a:endParaRPr>
                  </a:p>
                </p:txBody>
              </p:sp>
              <p:pic>
                <p:nvPicPr>
                  <p:cNvPr id="1026" name="Picture 2" descr="Jupyter — Wikipédia">
                    <a:extLst>
                      <a:ext uri="{FF2B5EF4-FFF2-40B4-BE49-F238E27FC236}">
                        <a16:creationId xmlns:a16="http://schemas.microsoft.com/office/drawing/2014/main" id="{28C57126-4AC0-483D-BD77-BB704AB90CC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634799" y="2959294"/>
                    <a:ext cx="475159" cy="55081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028" name="Picture 4">
                    <a:extLst>
                      <a:ext uri="{FF2B5EF4-FFF2-40B4-BE49-F238E27FC236}">
                        <a16:creationId xmlns:a16="http://schemas.microsoft.com/office/drawing/2014/main" id="{C87C4122-8AFD-4C66-A696-D3CDEAE4669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072873" y="2608712"/>
                    <a:ext cx="636236" cy="19882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030" name="Picture 6">
                    <a:extLst>
                      <a:ext uri="{FF2B5EF4-FFF2-40B4-BE49-F238E27FC236}">
                        <a16:creationId xmlns:a16="http://schemas.microsoft.com/office/drawing/2014/main" id="{C4A7294D-7139-4741-A94E-C147004540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468897" y="1057348"/>
                    <a:ext cx="796534" cy="20618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032" name="Picture 8" descr="Amazon Web Services — Wikipédia">
                    <a:extLst>
                      <a:ext uri="{FF2B5EF4-FFF2-40B4-BE49-F238E27FC236}">
                        <a16:creationId xmlns:a16="http://schemas.microsoft.com/office/drawing/2014/main" id="{024D7B05-0943-4BD0-BBA1-6FA837FB1DB3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4159085" y="3840249"/>
                    <a:ext cx="561114" cy="33573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37" name="Google Shape;498;p52">
                    <a:extLst>
                      <a:ext uri="{FF2B5EF4-FFF2-40B4-BE49-F238E27FC236}">
                        <a16:creationId xmlns:a16="http://schemas.microsoft.com/office/drawing/2014/main" id="{E69AD725-B479-DF4B-BC80-6702E0948FEC}"/>
                      </a:ext>
                    </a:extLst>
                  </p:cNvPr>
                  <p:cNvSpPr/>
                  <p:nvPr/>
                </p:nvSpPr>
                <p:spPr>
                  <a:xfrm flipH="1">
                    <a:off x="5545167" y="1657994"/>
                    <a:ext cx="782516" cy="792615"/>
                  </a:xfrm>
                  <a:prstGeom prst="snip2DiagRect">
                    <a:avLst>
                      <a:gd name="adj1" fmla="val 0"/>
                      <a:gd name="adj2" fmla="val 16667"/>
                    </a:avLst>
                  </a:prstGeom>
                  <a:solidFill>
                    <a:srgbClr val="434343"/>
                  </a:solidFill>
                  <a:ln w="9525" cap="flat" cmpd="sng">
                    <a:solidFill>
                      <a:srgbClr val="595959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36000" tIns="36000" rIns="36000" bIns="36000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algn="ctr"/>
                    <a:r>
                      <a:rPr lang="fr-FR" sz="1200" b="1">
                        <a:solidFill>
                          <a:srgbClr val="FFFFFF"/>
                        </a:solidFill>
                        <a:latin typeface="Exo 2"/>
                        <a:ea typeface="Exo 2"/>
                        <a:cs typeface="Exo 2"/>
                        <a:sym typeface="Exo 2"/>
                      </a:rPr>
                      <a:t>Machine Learning</a:t>
                    </a:r>
                  </a:p>
                </p:txBody>
              </p:sp>
              <p:pic>
                <p:nvPicPr>
                  <p:cNvPr id="45" name="Picture 2" descr="Jupyter — Wikipédia">
                    <a:extLst>
                      <a:ext uri="{FF2B5EF4-FFF2-40B4-BE49-F238E27FC236}">
                        <a16:creationId xmlns:a16="http://schemas.microsoft.com/office/drawing/2014/main" id="{1900BE0E-B96B-7F45-BA91-C77C1A391B2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5698845" y="2564785"/>
                    <a:ext cx="475159" cy="55081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cxnSp>
                <p:nvCxnSpPr>
                  <p:cNvPr id="47" name="Google Shape;504;p52">
                    <a:extLst>
                      <a:ext uri="{FF2B5EF4-FFF2-40B4-BE49-F238E27FC236}">
                        <a16:creationId xmlns:a16="http://schemas.microsoft.com/office/drawing/2014/main" id="{BFAEB2A0-9886-4849-82B2-628FA01DCE93}"/>
                      </a:ext>
                    </a:extLst>
                  </p:cNvPr>
                  <p:cNvCxnSpPr>
                    <a:cxnSpLocks/>
                    <a:stCxn id="45" idx="0"/>
                  </p:cNvCxnSpPr>
                  <p:nvPr/>
                </p:nvCxnSpPr>
                <p:spPr>
                  <a:xfrm flipH="1" flipV="1">
                    <a:off x="5936424" y="2489590"/>
                    <a:ext cx="1" cy="75195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43434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  <p:pic>
              <p:nvPicPr>
                <p:cNvPr id="49" name="Image 48">
                  <a:extLst>
                    <a:ext uri="{FF2B5EF4-FFF2-40B4-BE49-F238E27FC236}">
                      <a16:creationId xmlns:a16="http://schemas.microsoft.com/office/drawing/2014/main" id="{B257227B-2BF9-2241-8FD6-D4ABFD2E38D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/>
                <a:srcRect t="33143" b="33722"/>
                <a:stretch/>
              </p:blipFill>
              <p:spPr>
                <a:xfrm>
                  <a:off x="6999834" y="4094049"/>
                  <a:ext cx="901601" cy="298744"/>
                </a:xfrm>
                <a:prstGeom prst="rect">
                  <a:avLst/>
                </a:prstGeom>
              </p:spPr>
            </p:pic>
          </p:grpSp>
          <p:sp>
            <p:nvSpPr>
              <p:cNvPr id="67" name="Google Shape;5484;p68">
                <a:extLst>
                  <a:ext uri="{FF2B5EF4-FFF2-40B4-BE49-F238E27FC236}">
                    <a16:creationId xmlns:a16="http://schemas.microsoft.com/office/drawing/2014/main" id="{44539E4C-33DE-5547-A970-3CAAD58CD5A4}"/>
                  </a:ext>
                </a:extLst>
              </p:cNvPr>
              <p:cNvSpPr/>
              <p:nvPr/>
            </p:nvSpPr>
            <p:spPr>
              <a:xfrm>
                <a:off x="4053393" y="2906495"/>
                <a:ext cx="782516" cy="550811"/>
              </a:xfrm>
              <a:custGeom>
                <a:avLst/>
                <a:gdLst/>
                <a:ahLst/>
                <a:cxnLst/>
                <a:rect l="l" t="t" r="r" b="b"/>
                <a:pathLst>
                  <a:path w="19273" h="11606" extrusionOk="0">
                    <a:moveTo>
                      <a:pt x="8589" y="0"/>
                    </a:moveTo>
                    <a:cubicBezTo>
                      <a:pt x="7469" y="3"/>
                      <a:pt x="6385" y="407"/>
                      <a:pt x="5536" y="1138"/>
                    </a:cubicBezTo>
                    <a:cubicBezTo>
                      <a:pt x="4819" y="1759"/>
                      <a:pt x="4289" y="2566"/>
                      <a:pt x="4006" y="3469"/>
                    </a:cubicBezTo>
                    <a:lnTo>
                      <a:pt x="3891" y="3469"/>
                    </a:lnTo>
                    <a:cubicBezTo>
                      <a:pt x="1747" y="3469"/>
                      <a:pt x="1" y="5294"/>
                      <a:pt x="1" y="7537"/>
                    </a:cubicBezTo>
                    <a:cubicBezTo>
                      <a:pt x="1" y="9781"/>
                      <a:pt x="1744" y="11605"/>
                      <a:pt x="3891" y="11605"/>
                    </a:cubicBezTo>
                    <a:lnTo>
                      <a:pt x="14798" y="11605"/>
                    </a:lnTo>
                    <a:cubicBezTo>
                      <a:pt x="17264" y="11605"/>
                      <a:pt x="19273" y="9507"/>
                      <a:pt x="19273" y="6923"/>
                    </a:cubicBezTo>
                    <a:cubicBezTo>
                      <a:pt x="19273" y="6044"/>
                      <a:pt x="19035" y="5182"/>
                      <a:pt x="18583" y="4430"/>
                    </a:cubicBezTo>
                    <a:cubicBezTo>
                      <a:pt x="18153" y="3707"/>
                      <a:pt x="17529" y="3117"/>
                      <a:pt x="16783" y="2728"/>
                    </a:cubicBezTo>
                    <a:cubicBezTo>
                      <a:pt x="16161" y="2404"/>
                      <a:pt x="15479" y="2243"/>
                      <a:pt x="14797" y="2243"/>
                    </a:cubicBezTo>
                    <a:cubicBezTo>
                      <a:pt x="14134" y="2243"/>
                      <a:pt x="13470" y="2395"/>
                      <a:pt x="12862" y="2701"/>
                    </a:cubicBezTo>
                    <a:cubicBezTo>
                      <a:pt x="12233" y="1442"/>
                      <a:pt x="11118" y="512"/>
                      <a:pt x="9784" y="157"/>
                    </a:cubicBezTo>
                    <a:cubicBezTo>
                      <a:pt x="9393" y="54"/>
                      <a:pt x="8992" y="0"/>
                      <a:pt x="8589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180000" rIns="91425" bIns="91425" anchor="ctr" anchorCtr="0">
                <a:noAutofit/>
              </a:bodyPr>
              <a:lstStyle/>
              <a:p>
                <a:pPr lvl="0" algn="ctr"/>
                <a:r>
                  <a:rPr lang="fr-FR" sz="1200" b="1">
                    <a:solidFill>
                      <a:srgbClr val="FFFFFF"/>
                    </a:solidFill>
                    <a:latin typeface="Exo 2"/>
                    <a:ea typeface="Exo 2"/>
                    <a:cs typeface="Exo 2"/>
                    <a:sym typeface="Exo 2"/>
                  </a:rPr>
                  <a:t>AWS Cloud</a:t>
                </a:r>
              </a:p>
            </p:txBody>
          </p:sp>
          <p:grpSp>
            <p:nvGrpSpPr>
              <p:cNvPr id="53" name="Groupe 52">
                <a:extLst>
                  <a:ext uri="{FF2B5EF4-FFF2-40B4-BE49-F238E27FC236}">
                    <a16:creationId xmlns:a16="http://schemas.microsoft.com/office/drawing/2014/main" id="{E4F52D6A-79E0-7744-8ABF-91305EBFBC18}"/>
                  </a:ext>
                </a:extLst>
              </p:cNvPr>
              <p:cNvGrpSpPr/>
              <p:nvPr/>
            </p:nvGrpSpPr>
            <p:grpSpPr>
              <a:xfrm>
                <a:off x="2559165" y="1755919"/>
                <a:ext cx="626426" cy="627983"/>
                <a:chOff x="2714505" y="4539593"/>
                <a:chExt cx="419443" cy="420486"/>
              </a:xfrm>
            </p:grpSpPr>
            <p:sp>
              <p:nvSpPr>
                <p:cNvPr id="51" name="Ellipse 50">
                  <a:extLst>
                    <a:ext uri="{FF2B5EF4-FFF2-40B4-BE49-F238E27FC236}">
                      <a16:creationId xmlns:a16="http://schemas.microsoft.com/office/drawing/2014/main" id="{82E4EC70-288D-3645-BD5D-65C4F78BFBDA}"/>
                    </a:ext>
                  </a:extLst>
                </p:cNvPr>
                <p:cNvSpPr/>
                <p:nvPr/>
              </p:nvSpPr>
              <p:spPr>
                <a:xfrm>
                  <a:off x="2920735" y="4720530"/>
                  <a:ext cx="162190" cy="194370"/>
                </a:xfrm>
                <a:prstGeom prst="ellipse">
                  <a:avLst/>
                </a:prstGeom>
                <a:solidFill>
                  <a:srgbClr val="434343"/>
                </a:solidFill>
                <a:ln>
                  <a:solidFill>
                    <a:srgbClr val="43434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grpSp>
              <p:nvGrpSpPr>
                <p:cNvPr id="52" name="Groupe 51">
                  <a:extLst>
                    <a:ext uri="{FF2B5EF4-FFF2-40B4-BE49-F238E27FC236}">
                      <a16:creationId xmlns:a16="http://schemas.microsoft.com/office/drawing/2014/main" id="{3BAC4ACE-62CB-EB4D-B713-8BDFCE526977}"/>
                    </a:ext>
                  </a:extLst>
                </p:cNvPr>
                <p:cNvGrpSpPr/>
                <p:nvPr/>
              </p:nvGrpSpPr>
              <p:grpSpPr>
                <a:xfrm>
                  <a:off x="2714505" y="4539593"/>
                  <a:ext cx="419443" cy="420486"/>
                  <a:chOff x="2714505" y="4539593"/>
                  <a:chExt cx="419443" cy="420486"/>
                </a:xfrm>
              </p:grpSpPr>
              <p:grpSp>
                <p:nvGrpSpPr>
                  <p:cNvPr id="68" name="Google Shape;8223;p74">
                    <a:extLst>
                      <a:ext uri="{FF2B5EF4-FFF2-40B4-BE49-F238E27FC236}">
                        <a16:creationId xmlns:a16="http://schemas.microsoft.com/office/drawing/2014/main" id="{55A9414D-5D5D-3F44-B388-865572DEEDA7}"/>
                      </a:ext>
                    </a:extLst>
                  </p:cNvPr>
                  <p:cNvGrpSpPr/>
                  <p:nvPr/>
                </p:nvGrpSpPr>
                <p:grpSpPr>
                  <a:xfrm>
                    <a:off x="2714505" y="4539593"/>
                    <a:ext cx="419443" cy="420486"/>
                    <a:chOff x="-3771675" y="3971775"/>
                    <a:chExt cx="291300" cy="292025"/>
                  </a:xfrm>
                  <a:solidFill>
                    <a:srgbClr val="434343"/>
                  </a:solidFill>
                </p:grpSpPr>
                <p:sp>
                  <p:nvSpPr>
                    <p:cNvPr id="69" name="Google Shape;8224;p74">
                      <a:extLst>
                        <a:ext uri="{FF2B5EF4-FFF2-40B4-BE49-F238E27FC236}">
                          <a16:creationId xmlns:a16="http://schemas.microsoft.com/office/drawing/2014/main" id="{6E195C91-3972-7945-897D-784DBD7FAC4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-3770100" y="3971775"/>
                      <a:ext cx="218975" cy="667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759" h="2671" extrusionOk="0">
                          <a:moveTo>
                            <a:pt x="4391" y="0"/>
                          </a:moveTo>
                          <a:cubicBezTo>
                            <a:pt x="2410" y="0"/>
                            <a:pt x="426" y="449"/>
                            <a:pt x="0" y="1347"/>
                          </a:cubicBezTo>
                          <a:cubicBezTo>
                            <a:pt x="426" y="2229"/>
                            <a:pt x="2410" y="2670"/>
                            <a:pt x="4391" y="2670"/>
                          </a:cubicBezTo>
                          <a:cubicBezTo>
                            <a:pt x="6372" y="2670"/>
                            <a:pt x="8349" y="2229"/>
                            <a:pt x="8759" y="1347"/>
                          </a:cubicBezTo>
                          <a:cubicBezTo>
                            <a:pt x="8349" y="449"/>
                            <a:pt x="6372" y="0"/>
                            <a:pt x="4391" y="0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70" name="Google Shape;8225;p74">
                      <a:extLst>
                        <a:ext uri="{FF2B5EF4-FFF2-40B4-BE49-F238E27FC236}">
                          <a16:creationId xmlns:a16="http://schemas.microsoft.com/office/drawing/2014/main" id="{639EAF03-B881-0B40-9D06-81C7F733F7D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-3771675" y="4030650"/>
                      <a:ext cx="222125" cy="780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885" h="3120" extrusionOk="0">
                          <a:moveTo>
                            <a:pt x="0" y="0"/>
                          </a:moveTo>
                          <a:lnTo>
                            <a:pt x="0" y="1418"/>
                          </a:lnTo>
                          <a:cubicBezTo>
                            <a:pt x="0" y="2521"/>
                            <a:pt x="2048" y="3088"/>
                            <a:pt x="4127" y="3119"/>
                          </a:cubicBezTo>
                          <a:cubicBezTo>
                            <a:pt x="4915" y="1891"/>
                            <a:pt x="6301" y="1103"/>
                            <a:pt x="7877" y="1103"/>
                          </a:cubicBezTo>
                          <a:cubicBezTo>
                            <a:pt x="8223" y="1103"/>
                            <a:pt x="8570" y="1135"/>
                            <a:pt x="8885" y="1229"/>
                          </a:cubicBezTo>
                          <a:lnTo>
                            <a:pt x="8885" y="0"/>
                          </a:lnTo>
                          <a:cubicBezTo>
                            <a:pt x="7908" y="788"/>
                            <a:pt x="6112" y="1072"/>
                            <a:pt x="4443" y="1072"/>
                          </a:cubicBezTo>
                          <a:cubicBezTo>
                            <a:pt x="2804" y="1072"/>
                            <a:pt x="977" y="757"/>
                            <a:pt x="0" y="0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71" name="Google Shape;8226;p74">
                      <a:extLst>
                        <a:ext uri="{FF2B5EF4-FFF2-40B4-BE49-F238E27FC236}">
                          <a16:creationId xmlns:a16="http://schemas.microsoft.com/office/drawing/2014/main" id="{3CFBE2F6-CBFD-0440-838E-75F91493EBA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-3669425" y="4074750"/>
                      <a:ext cx="189050" cy="1890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7562" h="7562" extrusionOk="0">
                          <a:moveTo>
                            <a:pt x="5501" y="2732"/>
                          </a:moveTo>
                          <a:cubicBezTo>
                            <a:pt x="5748" y="2732"/>
                            <a:pt x="6008" y="3067"/>
                            <a:pt x="5766" y="3309"/>
                          </a:cubicBezTo>
                          <a:lnTo>
                            <a:pt x="3718" y="5356"/>
                          </a:lnTo>
                          <a:cubicBezTo>
                            <a:pt x="3655" y="5420"/>
                            <a:pt x="3568" y="5451"/>
                            <a:pt x="3482" y="5451"/>
                          </a:cubicBezTo>
                          <a:cubicBezTo>
                            <a:pt x="3395" y="5451"/>
                            <a:pt x="3308" y="5420"/>
                            <a:pt x="3245" y="5356"/>
                          </a:cubicBezTo>
                          <a:lnTo>
                            <a:pt x="1859" y="4002"/>
                          </a:lnTo>
                          <a:cubicBezTo>
                            <a:pt x="1617" y="3760"/>
                            <a:pt x="1840" y="3425"/>
                            <a:pt x="2099" y="3425"/>
                          </a:cubicBezTo>
                          <a:cubicBezTo>
                            <a:pt x="2177" y="3425"/>
                            <a:pt x="2259" y="3456"/>
                            <a:pt x="2332" y="3529"/>
                          </a:cubicBezTo>
                          <a:lnTo>
                            <a:pt x="3466" y="4663"/>
                          </a:lnTo>
                          <a:lnTo>
                            <a:pt x="5293" y="2836"/>
                          </a:lnTo>
                          <a:cubicBezTo>
                            <a:pt x="5352" y="2763"/>
                            <a:pt x="5426" y="2732"/>
                            <a:pt x="5501" y="2732"/>
                          </a:cubicBezTo>
                          <a:close/>
                          <a:moveTo>
                            <a:pt x="3781" y="1"/>
                          </a:moveTo>
                          <a:cubicBezTo>
                            <a:pt x="1702" y="1"/>
                            <a:pt x="0" y="1702"/>
                            <a:pt x="0" y="3781"/>
                          </a:cubicBezTo>
                          <a:cubicBezTo>
                            <a:pt x="0" y="5892"/>
                            <a:pt x="1702" y="7562"/>
                            <a:pt x="3781" y="7562"/>
                          </a:cubicBezTo>
                          <a:cubicBezTo>
                            <a:pt x="5860" y="7562"/>
                            <a:pt x="7562" y="5892"/>
                            <a:pt x="7562" y="3781"/>
                          </a:cubicBezTo>
                          <a:cubicBezTo>
                            <a:pt x="7562" y="1702"/>
                            <a:pt x="5860" y="1"/>
                            <a:pt x="3781" y="1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72" name="Google Shape;8227;p74">
                      <a:extLst>
                        <a:ext uri="{FF2B5EF4-FFF2-40B4-BE49-F238E27FC236}">
                          <a16:creationId xmlns:a16="http://schemas.microsoft.com/office/drawing/2014/main" id="{EC466E3B-E664-EB40-AA3B-7DE4A47D9F7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-3771672" y="4099950"/>
                      <a:ext cx="94525" cy="764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781" h="3057" extrusionOk="0">
                          <a:moveTo>
                            <a:pt x="0" y="1"/>
                          </a:moveTo>
                          <a:lnTo>
                            <a:pt x="0" y="1419"/>
                          </a:lnTo>
                          <a:cubicBezTo>
                            <a:pt x="0" y="2364"/>
                            <a:pt x="1607" y="2899"/>
                            <a:pt x="3434" y="3057"/>
                          </a:cubicBezTo>
                          <a:cubicBezTo>
                            <a:pt x="3371" y="2364"/>
                            <a:pt x="3497" y="1671"/>
                            <a:pt x="3781" y="1040"/>
                          </a:cubicBezTo>
                          <a:cubicBezTo>
                            <a:pt x="2332" y="977"/>
                            <a:pt x="819" y="662"/>
                            <a:pt x="0" y="1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73" name="Google Shape;8228;p74">
                      <a:extLst>
                        <a:ext uri="{FF2B5EF4-FFF2-40B4-BE49-F238E27FC236}">
                          <a16:creationId xmlns:a16="http://schemas.microsoft.com/office/drawing/2014/main" id="{3C0FF516-E8B9-444C-AD76-733D5E5E40B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-3771675" y="4167700"/>
                      <a:ext cx="135500" cy="953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420" h="3813" extrusionOk="0">
                          <a:moveTo>
                            <a:pt x="0" y="0"/>
                          </a:moveTo>
                          <a:lnTo>
                            <a:pt x="0" y="2111"/>
                          </a:lnTo>
                          <a:cubicBezTo>
                            <a:pt x="0" y="3277"/>
                            <a:pt x="2237" y="3812"/>
                            <a:pt x="4443" y="3812"/>
                          </a:cubicBezTo>
                          <a:cubicBezTo>
                            <a:pt x="4789" y="3812"/>
                            <a:pt x="5104" y="3812"/>
                            <a:pt x="5419" y="3781"/>
                          </a:cubicBezTo>
                          <a:cubicBezTo>
                            <a:pt x="4474" y="3151"/>
                            <a:pt x="3781" y="2206"/>
                            <a:pt x="3529" y="1071"/>
                          </a:cubicBezTo>
                          <a:cubicBezTo>
                            <a:pt x="2174" y="977"/>
                            <a:pt x="788" y="662"/>
                            <a:pt x="0" y="0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80" name="Google Shape;7390;p72">
                    <a:extLst>
                      <a:ext uri="{FF2B5EF4-FFF2-40B4-BE49-F238E27FC236}">
                        <a16:creationId xmlns:a16="http://schemas.microsoft.com/office/drawing/2014/main" id="{660563E8-FA1F-C940-99AB-8026FB82FF7D}"/>
                      </a:ext>
                    </a:extLst>
                  </p:cNvPr>
                  <p:cNvGrpSpPr/>
                  <p:nvPr/>
                </p:nvGrpSpPr>
                <p:grpSpPr>
                  <a:xfrm>
                    <a:off x="2934237" y="4761559"/>
                    <a:ext cx="127296" cy="112316"/>
                    <a:chOff x="-45674075" y="3586427"/>
                    <a:chExt cx="300863" cy="265457"/>
                  </a:xfrm>
                  <a:solidFill>
                    <a:schemeClr val="bg1"/>
                  </a:solidFill>
                </p:grpSpPr>
                <p:sp>
                  <p:nvSpPr>
                    <p:cNvPr id="81" name="Google Shape;7391;p72">
                      <a:extLst>
                        <a:ext uri="{FF2B5EF4-FFF2-40B4-BE49-F238E27FC236}">
                          <a16:creationId xmlns:a16="http://schemas.microsoft.com/office/drawing/2014/main" id="{0B994FBB-6F32-B144-B680-C23537F539C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-45674075" y="3586427"/>
                      <a:ext cx="300125" cy="7092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005" h="2837" extrusionOk="0">
                          <a:moveTo>
                            <a:pt x="6018" y="1418"/>
                          </a:moveTo>
                          <a:cubicBezTo>
                            <a:pt x="6207" y="1418"/>
                            <a:pt x="6365" y="1576"/>
                            <a:pt x="6365" y="1765"/>
                          </a:cubicBezTo>
                          <a:cubicBezTo>
                            <a:pt x="6365" y="1986"/>
                            <a:pt x="6207" y="2143"/>
                            <a:pt x="6018" y="2143"/>
                          </a:cubicBezTo>
                          <a:lnTo>
                            <a:pt x="5294" y="2143"/>
                          </a:lnTo>
                          <a:cubicBezTo>
                            <a:pt x="5105" y="2143"/>
                            <a:pt x="4947" y="1986"/>
                            <a:pt x="4947" y="1765"/>
                          </a:cubicBezTo>
                          <a:cubicBezTo>
                            <a:pt x="4947" y="1576"/>
                            <a:pt x="5105" y="1418"/>
                            <a:pt x="5294" y="1418"/>
                          </a:cubicBezTo>
                          <a:close/>
                          <a:moveTo>
                            <a:pt x="8129" y="1418"/>
                          </a:moveTo>
                          <a:cubicBezTo>
                            <a:pt x="8318" y="1418"/>
                            <a:pt x="8476" y="1576"/>
                            <a:pt x="8476" y="1765"/>
                          </a:cubicBezTo>
                          <a:cubicBezTo>
                            <a:pt x="8476" y="1986"/>
                            <a:pt x="8318" y="2143"/>
                            <a:pt x="8129" y="2143"/>
                          </a:cubicBezTo>
                          <a:lnTo>
                            <a:pt x="7436" y="2143"/>
                          </a:lnTo>
                          <a:cubicBezTo>
                            <a:pt x="7215" y="2143"/>
                            <a:pt x="7089" y="1986"/>
                            <a:pt x="7089" y="1765"/>
                          </a:cubicBezTo>
                          <a:cubicBezTo>
                            <a:pt x="7089" y="1576"/>
                            <a:pt x="7215" y="1418"/>
                            <a:pt x="7436" y="1418"/>
                          </a:cubicBezTo>
                          <a:close/>
                          <a:moveTo>
                            <a:pt x="10240" y="1418"/>
                          </a:moveTo>
                          <a:cubicBezTo>
                            <a:pt x="10429" y="1418"/>
                            <a:pt x="10587" y="1576"/>
                            <a:pt x="10587" y="1765"/>
                          </a:cubicBezTo>
                          <a:cubicBezTo>
                            <a:pt x="10587" y="1986"/>
                            <a:pt x="10429" y="2143"/>
                            <a:pt x="10240" y="2143"/>
                          </a:cubicBezTo>
                          <a:lnTo>
                            <a:pt x="9515" y="2143"/>
                          </a:lnTo>
                          <a:cubicBezTo>
                            <a:pt x="9326" y="2143"/>
                            <a:pt x="9169" y="1986"/>
                            <a:pt x="9169" y="1765"/>
                          </a:cubicBezTo>
                          <a:cubicBezTo>
                            <a:pt x="9169" y="1576"/>
                            <a:pt x="9326" y="1418"/>
                            <a:pt x="9515" y="1418"/>
                          </a:cubicBezTo>
                          <a:close/>
                          <a:moveTo>
                            <a:pt x="1041" y="1"/>
                          </a:moveTo>
                          <a:cubicBezTo>
                            <a:pt x="442" y="1"/>
                            <a:pt x="1" y="473"/>
                            <a:pt x="1" y="1072"/>
                          </a:cubicBezTo>
                          <a:lnTo>
                            <a:pt x="1" y="2836"/>
                          </a:lnTo>
                          <a:lnTo>
                            <a:pt x="12004" y="2836"/>
                          </a:lnTo>
                          <a:lnTo>
                            <a:pt x="12004" y="1072"/>
                          </a:lnTo>
                          <a:cubicBezTo>
                            <a:pt x="12004" y="473"/>
                            <a:pt x="11532" y="1"/>
                            <a:pt x="10933" y="1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2" name="Google Shape;7392;p72">
                      <a:extLst>
                        <a:ext uri="{FF2B5EF4-FFF2-40B4-BE49-F238E27FC236}">
                          <a16:creationId xmlns:a16="http://schemas.microsoft.com/office/drawing/2014/main" id="{7FA5AFDA-F71B-6B4E-8661-04DED1A0FF8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-45673311" y="3675434"/>
                      <a:ext cx="300099" cy="1764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004" h="7058" extrusionOk="0">
                          <a:moveTo>
                            <a:pt x="3852" y="1387"/>
                          </a:moveTo>
                          <a:cubicBezTo>
                            <a:pt x="3946" y="1387"/>
                            <a:pt x="4049" y="1418"/>
                            <a:pt x="4128" y="1481"/>
                          </a:cubicBezTo>
                          <a:cubicBezTo>
                            <a:pt x="4254" y="1607"/>
                            <a:pt x="4254" y="1828"/>
                            <a:pt x="4128" y="2017"/>
                          </a:cubicBezTo>
                          <a:lnTo>
                            <a:pt x="2993" y="3151"/>
                          </a:lnTo>
                          <a:lnTo>
                            <a:pt x="4128" y="4317"/>
                          </a:lnTo>
                          <a:cubicBezTo>
                            <a:pt x="4254" y="4443"/>
                            <a:pt x="4254" y="4695"/>
                            <a:pt x="4128" y="4852"/>
                          </a:cubicBezTo>
                          <a:cubicBezTo>
                            <a:pt x="4064" y="4900"/>
                            <a:pt x="3978" y="4923"/>
                            <a:pt x="3887" y="4923"/>
                          </a:cubicBezTo>
                          <a:cubicBezTo>
                            <a:pt x="3797" y="4923"/>
                            <a:pt x="3702" y="4900"/>
                            <a:pt x="3623" y="4852"/>
                          </a:cubicBezTo>
                          <a:lnTo>
                            <a:pt x="2206" y="3435"/>
                          </a:lnTo>
                          <a:cubicBezTo>
                            <a:pt x="2080" y="3309"/>
                            <a:pt x="2080" y="3057"/>
                            <a:pt x="2206" y="2899"/>
                          </a:cubicBezTo>
                          <a:lnTo>
                            <a:pt x="3623" y="1481"/>
                          </a:lnTo>
                          <a:cubicBezTo>
                            <a:pt x="3671" y="1418"/>
                            <a:pt x="3757" y="1387"/>
                            <a:pt x="3852" y="1387"/>
                          </a:cubicBezTo>
                          <a:close/>
                          <a:moveTo>
                            <a:pt x="8070" y="1450"/>
                          </a:moveTo>
                          <a:cubicBezTo>
                            <a:pt x="8168" y="1450"/>
                            <a:pt x="8270" y="1481"/>
                            <a:pt x="8349" y="1544"/>
                          </a:cubicBezTo>
                          <a:lnTo>
                            <a:pt x="9767" y="2962"/>
                          </a:lnTo>
                          <a:cubicBezTo>
                            <a:pt x="9861" y="3025"/>
                            <a:pt x="9861" y="3246"/>
                            <a:pt x="9767" y="3435"/>
                          </a:cubicBezTo>
                          <a:lnTo>
                            <a:pt x="8349" y="4852"/>
                          </a:lnTo>
                          <a:cubicBezTo>
                            <a:pt x="8286" y="4900"/>
                            <a:pt x="8192" y="4923"/>
                            <a:pt x="8093" y="4923"/>
                          </a:cubicBezTo>
                          <a:cubicBezTo>
                            <a:pt x="7995" y="4923"/>
                            <a:pt x="7892" y="4900"/>
                            <a:pt x="7814" y="4852"/>
                          </a:cubicBezTo>
                          <a:cubicBezTo>
                            <a:pt x="7719" y="4726"/>
                            <a:pt x="7719" y="4474"/>
                            <a:pt x="7814" y="4317"/>
                          </a:cubicBezTo>
                          <a:lnTo>
                            <a:pt x="8979" y="3183"/>
                          </a:lnTo>
                          <a:lnTo>
                            <a:pt x="7814" y="2049"/>
                          </a:lnTo>
                          <a:cubicBezTo>
                            <a:pt x="7719" y="1923"/>
                            <a:pt x="7719" y="1702"/>
                            <a:pt x="7814" y="1544"/>
                          </a:cubicBezTo>
                          <a:cubicBezTo>
                            <a:pt x="7877" y="1481"/>
                            <a:pt x="7971" y="1450"/>
                            <a:pt x="8070" y="1450"/>
                          </a:cubicBezTo>
                          <a:close/>
                          <a:moveTo>
                            <a:pt x="6704" y="737"/>
                          </a:moveTo>
                          <a:cubicBezTo>
                            <a:pt x="6738" y="737"/>
                            <a:pt x="6773" y="744"/>
                            <a:pt x="6805" y="757"/>
                          </a:cubicBezTo>
                          <a:cubicBezTo>
                            <a:pt x="6994" y="788"/>
                            <a:pt x="7089" y="977"/>
                            <a:pt x="7057" y="1166"/>
                          </a:cubicBezTo>
                          <a:lnTo>
                            <a:pt x="5608" y="5388"/>
                          </a:lnTo>
                          <a:cubicBezTo>
                            <a:pt x="5553" y="5553"/>
                            <a:pt x="5402" y="5646"/>
                            <a:pt x="5260" y="5646"/>
                          </a:cubicBezTo>
                          <a:cubicBezTo>
                            <a:pt x="5239" y="5646"/>
                            <a:pt x="5219" y="5644"/>
                            <a:pt x="5199" y="5640"/>
                          </a:cubicBezTo>
                          <a:cubicBezTo>
                            <a:pt x="4978" y="5546"/>
                            <a:pt x="4915" y="5357"/>
                            <a:pt x="4947" y="5199"/>
                          </a:cubicBezTo>
                          <a:lnTo>
                            <a:pt x="6364" y="977"/>
                          </a:lnTo>
                          <a:cubicBezTo>
                            <a:pt x="6439" y="828"/>
                            <a:pt x="6573" y="737"/>
                            <a:pt x="6704" y="737"/>
                          </a:cubicBezTo>
                          <a:close/>
                          <a:moveTo>
                            <a:pt x="0" y="1"/>
                          </a:moveTo>
                          <a:lnTo>
                            <a:pt x="0" y="5987"/>
                          </a:lnTo>
                          <a:cubicBezTo>
                            <a:pt x="0" y="6585"/>
                            <a:pt x="473" y="7058"/>
                            <a:pt x="1040" y="7058"/>
                          </a:cubicBezTo>
                          <a:lnTo>
                            <a:pt x="10933" y="7058"/>
                          </a:lnTo>
                          <a:cubicBezTo>
                            <a:pt x="11531" y="7058"/>
                            <a:pt x="12004" y="6585"/>
                            <a:pt x="12004" y="5987"/>
                          </a:cubicBezTo>
                          <a:lnTo>
                            <a:pt x="12004" y="1"/>
                          </a:ln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</p:grpSp>
        </p:grpSp>
        <p:grpSp>
          <p:nvGrpSpPr>
            <p:cNvPr id="2" name="Groupe 1">
              <a:extLst>
                <a:ext uri="{FF2B5EF4-FFF2-40B4-BE49-F238E27FC236}">
                  <a16:creationId xmlns:a16="http://schemas.microsoft.com/office/drawing/2014/main" id="{58A0A07D-7005-5041-B371-B2DDF759C6C2}"/>
                </a:ext>
              </a:extLst>
            </p:cNvPr>
            <p:cNvGrpSpPr/>
            <p:nvPr/>
          </p:nvGrpSpPr>
          <p:grpSpPr>
            <a:xfrm>
              <a:off x="7135939" y="2815016"/>
              <a:ext cx="626426" cy="627983"/>
              <a:chOff x="3008305" y="4246235"/>
              <a:chExt cx="626426" cy="627983"/>
            </a:xfrm>
          </p:grpSpPr>
          <p:grpSp>
            <p:nvGrpSpPr>
              <p:cNvPr id="79" name="Groupe 78">
                <a:extLst>
                  <a:ext uri="{FF2B5EF4-FFF2-40B4-BE49-F238E27FC236}">
                    <a16:creationId xmlns:a16="http://schemas.microsoft.com/office/drawing/2014/main" id="{0BF9C6D3-0060-2D40-A1AA-D7F110577CE6}"/>
                  </a:ext>
                </a:extLst>
              </p:cNvPr>
              <p:cNvGrpSpPr/>
              <p:nvPr/>
            </p:nvGrpSpPr>
            <p:grpSpPr>
              <a:xfrm>
                <a:off x="3008305" y="4246235"/>
                <a:ext cx="626426" cy="627983"/>
                <a:chOff x="2714505" y="4539593"/>
                <a:chExt cx="419443" cy="420486"/>
              </a:xfrm>
            </p:grpSpPr>
            <p:sp>
              <p:nvSpPr>
                <p:cNvPr id="83" name="Ellipse 82">
                  <a:extLst>
                    <a:ext uri="{FF2B5EF4-FFF2-40B4-BE49-F238E27FC236}">
                      <a16:creationId xmlns:a16="http://schemas.microsoft.com/office/drawing/2014/main" id="{C571B996-928D-904C-9B06-BE662FB4EBB1}"/>
                    </a:ext>
                  </a:extLst>
                </p:cNvPr>
                <p:cNvSpPr/>
                <p:nvPr/>
              </p:nvSpPr>
              <p:spPr>
                <a:xfrm>
                  <a:off x="2920735" y="4720530"/>
                  <a:ext cx="162190" cy="194370"/>
                </a:xfrm>
                <a:prstGeom prst="ellipse">
                  <a:avLst/>
                </a:prstGeom>
                <a:solidFill>
                  <a:srgbClr val="434343"/>
                </a:solidFill>
                <a:ln>
                  <a:solidFill>
                    <a:srgbClr val="43434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grpSp>
              <p:nvGrpSpPr>
                <p:cNvPr id="85" name="Google Shape;8223;p74">
                  <a:extLst>
                    <a:ext uri="{FF2B5EF4-FFF2-40B4-BE49-F238E27FC236}">
                      <a16:creationId xmlns:a16="http://schemas.microsoft.com/office/drawing/2014/main" id="{739E9F4E-1781-B84A-BD9E-2F6A771F0E8C}"/>
                    </a:ext>
                  </a:extLst>
                </p:cNvPr>
                <p:cNvGrpSpPr/>
                <p:nvPr/>
              </p:nvGrpSpPr>
              <p:grpSpPr>
                <a:xfrm>
                  <a:off x="2714505" y="4539593"/>
                  <a:ext cx="419443" cy="420486"/>
                  <a:chOff x="-3771675" y="3971775"/>
                  <a:chExt cx="291300" cy="292025"/>
                </a:xfrm>
                <a:solidFill>
                  <a:srgbClr val="434343"/>
                </a:solidFill>
              </p:grpSpPr>
              <p:sp>
                <p:nvSpPr>
                  <p:cNvPr id="89" name="Google Shape;8224;p74">
                    <a:extLst>
                      <a:ext uri="{FF2B5EF4-FFF2-40B4-BE49-F238E27FC236}">
                        <a16:creationId xmlns:a16="http://schemas.microsoft.com/office/drawing/2014/main" id="{37213E2E-CAA1-3E4D-BC4B-D98E9A228EC2}"/>
                      </a:ext>
                    </a:extLst>
                  </p:cNvPr>
                  <p:cNvSpPr/>
                  <p:nvPr/>
                </p:nvSpPr>
                <p:spPr>
                  <a:xfrm>
                    <a:off x="-3770100" y="3971775"/>
                    <a:ext cx="218975" cy="667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759" h="2671" extrusionOk="0">
                        <a:moveTo>
                          <a:pt x="4391" y="0"/>
                        </a:moveTo>
                        <a:cubicBezTo>
                          <a:pt x="2410" y="0"/>
                          <a:pt x="426" y="449"/>
                          <a:pt x="0" y="1347"/>
                        </a:cubicBezTo>
                        <a:cubicBezTo>
                          <a:pt x="426" y="2229"/>
                          <a:pt x="2410" y="2670"/>
                          <a:pt x="4391" y="2670"/>
                        </a:cubicBezTo>
                        <a:cubicBezTo>
                          <a:pt x="6372" y="2670"/>
                          <a:pt x="8349" y="2229"/>
                          <a:pt x="8759" y="1347"/>
                        </a:cubicBezTo>
                        <a:cubicBezTo>
                          <a:pt x="8349" y="449"/>
                          <a:pt x="6372" y="0"/>
                          <a:pt x="4391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0" name="Google Shape;8225;p74">
                    <a:extLst>
                      <a:ext uri="{FF2B5EF4-FFF2-40B4-BE49-F238E27FC236}">
                        <a16:creationId xmlns:a16="http://schemas.microsoft.com/office/drawing/2014/main" id="{637CC792-07D0-274D-B2B7-A560E76EF875}"/>
                      </a:ext>
                    </a:extLst>
                  </p:cNvPr>
                  <p:cNvSpPr/>
                  <p:nvPr/>
                </p:nvSpPr>
                <p:spPr>
                  <a:xfrm>
                    <a:off x="-3771675" y="4030650"/>
                    <a:ext cx="222125" cy="780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885" h="3120" extrusionOk="0">
                        <a:moveTo>
                          <a:pt x="0" y="0"/>
                        </a:moveTo>
                        <a:lnTo>
                          <a:pt x="0" y="1418"/>
                        </a:lnTo>
                        <a:cubicBezTo>
                          <a:pt x="0" y="2521"/>
                          <a:pt x="2048" y="3088"/>
                          <a:pt x="4127" y="3119"/>
                        </a:cubicBezTo>
                        <a:cubicBezTo>
                          <a:pt x="4915" y="1891"/>
                          <a:pt x="6301" y="1103"/>
                          <a:pt x="7877" y="1103"/>
                        </a:cubicBezTo>
                        <a:cubicBezTo>
                          <a:pt x="8223" y="1103"/>
                          <a:pt x="8570" y="1135"/>
                          <a:pt x="8885" y="1229"/>
                        </a:cubicBezTo>
                        <a:lnTo>
                          <a:pt x="8885" y="0"/>
                        </a:lnTo>
                        <a:cubicBezTo>
                          <a:pt x="7908" y="788"/>
                          <a:pt x="6112" y="1072"/>
                          <a:pt x="4443" y="1072"/>
                        </a:cubicBezTo>
                        <a:cubicBezTo>
                          <a:pt x="2804" y="1072"/>
                          <a:pt x="977" y="757"/>
                          <a:pt x="0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1" name="Google Shape;8226;p74">
                    <a:extLst>
                      <a:ext uri="{FF2B5EF4-FFF2-40B4-BE49-F238E27FC236}">
                        <a16:creationId xmlns:a16="http://schemas.microsoft.com/office/drawing/2014/main" id="{908CC519-C80F-C34E-B4A6-8D6C53A12ACB}"/>
                      </a:ext>
                    </a:extLst>
                  </p:cNvPr>
                  <p:cNvSpPr/>
                  <p:nvPr/>
                </p:nvSpPr>
                <p:spPr>
                  <a:xfrm>
                    <a:off x="-3669425" y="4074750"/>
                    <a:ext cx="189050" cy="1890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562" h="7562" extrusionOk="0">
                        <a:moveTo>
                          <a:pt x="5501" y="2732"/>
                        </a:moveTo>
                        <a:cubicBezTo>
                          <a:pt x="5748" y="2732"/>
                          <a:pt x="6008" y="3067"/>
                          <a:pt x="5766" y="3309"/>
                        </a:cubicBezTo>
                        <a:lnTo>
                          <a:pt x="3718" y="5356"/>
                        </a:lnTo>
                        <a:cubicBezTo>
                          <a:pt x="3655" y="5420"/>
                          <a:pt x="3568" y="5451"/>
                          <a:pt x="3482" y="5451"/>
                        </a:cubicBezTo>
                        <a:cubicBezTo>
                          <a:pt x="3395" y="5451"/>
                          <a:pt x="3308" y="5420"/>
                          <a:pt x="3245" y="5356"/>
                        </a:cubicBezTo>
                        <a:lnTo>
                          <a:pt x="1859" y="4002"/>
                        </a:lnTo>
                        <a:cubicBezTo>
                          <a:pt x="1617" y="3760"/>
                          <a:pt x="1840" y="3425"/>
                          <a:pt x="2099" y="3425"/>
                        </a:cubicBezTo>
                        <a:cubicBezTo>
                          <a:pt x="2177" y="3425"/>
                          <a:pt x="2259" y="3456"/>
                          <a:pt x="2332" y="3529"/>
                        </a:cubicBezTo>
                        <a:lnTo>
                          <a:pt x="3466" y="4663"/>
                        </a:lnTo>
                        <a:lnTo>
                          <a:pt x="5293" y="2836"/>
                        </a:lnTo>
                        <a:cubicBezTo>
                          <a:pt x="5352" y="2763"/>
                          <a:pt x="5426" y="2732"/>
                          <a:pt x="5501" y="2732"/>
                        </a:cubicBezTo>
                        <a:close/>
                        <a:moveTo>
                          <a:pt x="3781" y="1"/>
                        </a:moveTo>
                        <a:cubicBezTo>
                          <a:pt x="1702" y="1"/>
                          <a:pt x="0" y="1702"/>
                          <a:pt x="0" y="3781"/>
                        </a:cubicBezTo>
                        <a:cubicBezTo>
                          <a:pt x="0" y="5892"/>
                          <a:pt x="1702" y="7562"/>
                          <a:pt x="3781" y="7562"/>
                        </a:cubicBezTo>
                        <a:cubicBezTo>
                          <a:pt x="5860" y="7562"/>
                          <a:pt x="7562" y="5892"/>
                          <a:pt x="7562" y="3781"/>
                        </a:cubicBezTo>
                        <a:cubicBezTo>
                          <a:pt x="7562" y="1702"/>
                          <a:pt x="5860" y="1"/>
                          <a:pt x="3781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2" name="Google Shape;8227;p74">
                    <a:extLst>
                      <a:ext uri="{FF2B5EF4-FFF2-40B4-BE49-F238E27FC236}">
                        <a16:creationId xmlns:a16="http://schemas.microsoft.com/office/drawing/2014/main" id="{79073BB2-A944-D547-B891-D71697B6063E}"/>
                      </a:ext>
                    </a:extLst>
                  </p:cNvPr>
                  <p:cNvSpPr/>
                  <p:nvPr/>
                </p:nvSpPr>
                <p:spPr>
                  <a:xfrm>
                    <a:off x="-3771672" y="4099950"/>
                    <a:ext cx="94525" cy="76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81" h="3057" extrusionOk="0">
                        <a:moveTo>
                          <a:pt x="0" y="1"/>
                        </a:moveTo>
                        <a:lnTo>
                          <a:pt x="0" y="1419"/>
                        </a:lnTo>
                        <a:cubicBezTo>
                          <a:pt x="0" y="2364"/>
                          <a:pt x="1607" y="2899"/>
                          <a:pt x="3434" y="3057"/>
                        </a:cubicBezTo>
                        <a:cubicBezTo>
                          <a:pt x="3371" y="2364"/>
                          <a:pt x="3497" y="1671"/>
                          <a:pt x="3781" y="1040"/>
                        </a:cubicBezTo>
                        <a:cubicBezTo>
                          <a:pt x="2332" y="977"/>
                          <a:pt x="819" y="662"/>
                          <a:pt x="0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3" name="Google Shape;8228;p74">
                    <a:extLst>
                      <a:ext uri="{FF2B5EF4-FFF2-40B4-BE49-F238E27FC236}">
                        <a16:creationId xmlns:a16="http://schemas.microsoft.com/office/drawing/2014/main" id="{99272C27-25C0-C242-A1AB-27EDE9FD6892}"/>
                      </a:ext>
                    </a:extLst>
                  </p:cNvPr>
                  <p:cNvSpPr/>
                  <p:nvPr/>
                </p:nvSpPr>
                <p:spPr>
                  <a:xfrm>
                    <a:off x="-3771675" y="4167700"/>
                    <a:ext cx="135500" cy="953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420" h="3813" extrusionOk="0">
                        <a:moveTo>
                          <a:pt x="0" y="0"/>
                        </a:moveTo>
                        <a:lnTo>
                          <a:pt x="0" y="2111"/>
                        </a:lnTo>
                        <a:cubicBezTo>
                          <a:pt x="0" y="3277"/>
                          <a:pt x="2237" y="3812"/>
                          <a:pt x="4443" y="3812"/>
                        </a:cubicBezTo>
                        <a:cubicBezTo>
                          <a:pt x="4789" y="3812"/>
                          <a:pt x="5104" y="3812"/>
                          <a:pt x="5419" y="3781"/>
                        </a:cubicBezTo>
                        <a:cubicBezTo>
                          <a:pt x="4474" y="3151"/>
                          <a:pt x="3781" y="2206"/>
                          <a:pt x="3529" y="1071"/>
                        </a:cubicBezTo>
                        <a:cubicBezTo>
                          <a:pt x="2174" y="977"/>
                          <a:pt x="788" y="662"/>
                          <a:pt x="0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pic>
            <p:nvPicPr>
              <p:cNvPr id="48" name="Image 47">
                <a:extLst>
                  <a:ext uri="{FF2B5EF4-FFF2-40B4-BE49-F238E27FC236}">
                    <a16:creationId xmlns:a16="http://schemas.microsoft.com/office/drawing/2014/main" id="{1C8362E9-251D-E946-AA3D-60113375131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biLevel thresh="25000"/>
              </a:blip>
              <a:srcRect t="33143" r="84143" b="33722"/>
              <a:stretch/>
            </p:blipFill>
            <p:spPr>
              <a:xfrm>
                <a:off x="3375964" y="4528029"/>
                <a:ext cx="142968" cy="298744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4539149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44"/>
          <p:cNvSpPr txBox="1">
            <a:spLocks noGrp="1"/>
          </p:cNvSpPr>
          <p:nvPr>
            <p:ph type="ctrTitle"/>
          </p:nvPr>
        </p:nvSpPr>
        <p:spPr>
          <a:xfrm flipH="1">
            <a:off x="1180003" y="1347038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GESTION DE PROJET</a:t>
            </a:r>
            <a:endParaRPr/>
          </a:p>
        </p:txBody>
      </p:sp>
      <p:sp>
        <p:nvSpPr>
          <p:cNvPr id="453" name="Google Shape;453;p44"/>
          <p:cNvSpPr txBox="1">
            <a:spLocks noGrp="1"/>
          </p:cNvSpPr>
          <p:nvPr>
            <p:ph type="title" idx="2"/>
          </p:nvPr>
        </p:nvSpPr>
        <p:spPr>
          <a:xfrm flipH="1">
            <a:off x="1180003" y="1035213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454" name="Google Shape;454;p44"/>
          <p:cNvSpPr txBox="1">
            <a:spLocks noGrp="1"/>
          </p:cNvSpPr>
          <p:nvPr>
            <p:ph type="subTitle" idx="1"/>
          </p:nvPr>
        </p:nvSpPr>
        <p:spPr>
          <a:xfrm>
            <a:off x="1180003" y="2742989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Nos outils</a:t>
            </a:r>
            <a:endParaRPr/>
          </a:p>
        </p:txBody>
      </p:sp>
      <p:cxnSp>
        <p:nvCxnSpPr>
          <p:cNvPr id="455" name="Google Shape;455;p44"/>
          <p:cNvCxnSpPr/>
          <p:nvPr/>
        </p:nvCxnSpPr>
        <p:spPr>
          <a:xfrm>
            <a:off x="0" y="2737950"/>
            <a:ext cx="16767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" name="Image 5">
            <a:extLst>
              <a:ext uri="{FF2B5EF4-FFF2-40B4-BE49-F238E27FC236}">
                <a16:creationId xmlns:a16="http://schemas.microsoft.com/office/drawing/2014/main" id="{0C25EABA-A75C-104B-A79A-C71DC8A05F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61" y="3361535"/>
            <a:ext cx="2255283" cy="2255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639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4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800"/>
                                        <p:tgtEl>
                                          <p:spTgt spid="4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277;p42">
            <a:extLst>
              <a:ext uri="{FF2B5EF4-FFF2-40B4-BE49-F238E27FC236}">
                <a16:creationId xmlns:a16="http://schemas.microsoft.com/office/drawing/2014/main" id="{2DC583A3-B67F-FD48-B3CB-8A3D31ED5E16}"/>
              </a:ext>
            </a:extLst>
          </p:cNvPr>
          <p:cNvGrpSpPr/>
          <p:nvPr/>
        </p:nvGrpSpPr>
        <p:grpSpPr>
          <a:xfrm>
            <a:off x="1417071" y="1113946"/>
            <a:ext cx="7782588" cy="463800"/>
            <a:chOff x="3110698" y="1606925"/>
            <a:chExt cx="7782588" cy="463800"/>
          </a:xfrm>
        </p:grpSpPr>
        <p:cxnSp>
          <p:nvCxnSpPr>
            <p:cNvPr id="58" name="Google Shape;278;p42">
              <a:extLst>
                <a:ext uri="{FF2B5EF4-FFF2-40B4-BE49-F238E27FC236}">
                  <a16:creationId xmlns:a16="http://schemas.microsoft.com/office/drawing/2014/main" id="{066491E2-3E86-7843-93C9-CFEFD2FBA5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10698" y="1838825"/>
              <a:ext cx="7782588" cy="75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59" name="Google Shape;279;p42">
              <a:extLst>
                <a:ext uri="{FF2B5EF4-FFF2-40B4-BE49-F238E27FC236}">
                  <a16:creationId xmlns:a16="http://schemas.microsoft.com/office/drawing/2014/main" id="{17A79C54-0A51-1845-8641-A5C91B840EB0}"/>
                </a:ext>
              </a:extLst>
            </p:cNvPr>
            <p:cNvSpPr/>
            <p:nvPr/>
          </p:nvSpPr>
          <p:spPr>
            <a:xfrm>
              <a:off x="3317622" y="1606925"/>
              <a:ext cx="2030400" cy="463800"/>
            </a:xfrm>
            <a:prstGeom prst="snip2DiagRect">
              <a:avLst>
                <a:gd name="adj1" fmla="val 0"/>
                <a:gd name="adj2" fmla="val 16667"/>
              </a:avLst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288;p42">
            <a:extLst>
              <a:ext uri="{FF2B5EF4-FFF2-40B4-BE49-F238E27FC236}">
                <a16:creationId xmlns:a16="http://schemas.microsoft.com/office/drawing/2014/main" id="{17CA00C1-DCF2-5B40-97D6-E62A3A047929}"/>
              </a:ext>
            </a:extLst>
          </p:cNvPr>
          <p:cNvSpPr txBox="1">
            <a:spLocks/>
          </p:cNvSpPr>
          <p:nvPr/>
        </p:nvSpPr>
        <p:spPr>
          <a:xfrm flipH="1">
            <a:off x="1623995" y="1151104"/>
            <a:ext cx="3394426" cy="400079"/>
          </a:xfrm>
          <a:prstGeom prst="rect">
            <a:avLst/>
          </a:prstGeom>
        </p:spPr>
        <p:txBody>
          <a:bodyPr spcFirstLastPara="1" wrap="square" lIns="251999" tIns="91425" rIns="91425" bIns="91425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GANTT</a:t>
            </a:r>
          </a:p>
        </p:txBody>
      </p:sp>
      <p:sp>
        <p:nvSpPr>
          <p:cNvPr id="70" name="Google Shape;293;p34">
            <a:extLst>
              <a:ext uri="{FF2B5EF4-FFF2-40B4-BE49-F238E27FC236}">
                <a16:creationId xmlns:a16="http://schemas.microsoft.com/office/drawing/2014/main" id="{B21A10DC-2093-804A-B46E-B85BC012237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6" name="Titre 5">
            <a:extLst>
              <a:ext uri="{FF2B5EF4-FFF2-40B4-BE49-F238E27FC236}">
                <a16:creationId xmlns:a16="http://schemas.microsoft.com/office/drawing/2014/main" id="{4936DD92-CB3A-E44D-AB0E-8B68EDF1213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/>
              <a:t>NOS OUTILS</a:t>
            </a:r>
          </a:p>
        </p:txBody>
      </p:sp>
      <p:pic>
        <p:nvPicPr>
          <p:cNvPr id="25" name="Image 24">
            <a:extLst>
              <a:ext uri="{FF2B5EF4-FFF2-40B4-BE49-F238E27FC236}">
                <a16:creationId xmlns:a16="http://schemas.microsoft.com/office/drawing/2014/main" id="{7AE40ADC-7677-1B86-5587-CFB8228FC0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140" y="1899590"/>
            <a:ext cx="7665720" cy="30505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277;p42">
            <a:extLst>
              <a:ext uri="{FF2B5EF4-FFF2-40B4-BE49-F238E27FC236}">
                <a16:creationId xmlns:a16="http://schemas.microsoft.com/office/drawing/2014/main" id="{2DC583A3-B67F-FD48-B3CB-8A3D31ED5E16}"/>
              </a:ext>
            </a:extLst>
          </p:cNvPr>
          <p:cNvGrpSpPr/>
          <p:nvPr/>
        </p:nvGrpSpPr>
        <p:grpSpPr>
          <a:xfrm>
            <a:off x="1417071" y="1113946"/>
            <a:ext cx="7782588" cy="463800"/>
            <a:chOff x="3110698" y="1606925"/>
            <a:chExt cx="7782588" cy="463800"/>
          </a:xfrm>
        </p:grpSpPr>
        <p:cxnSp>
          <p:nvCxnSpPr>
            <p:cNvPr id="58" name="Google Shape;278;p42">
              <a:extLst>
                <a:ext uri="{FF2B5EF4-FFF2-40B4-BE49-F238E27FC236}">
                  <a16:creationId xmlns:a16="http://schemas.microsoft.com/office/drawing/2014/main" id="{066491E2-3E86-7843-93C9-CFEFD2FBA5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10698" y="1838825"/>
              <a:ext cx="7782588" cy="75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59" name="Google Shape;279;p42">
              <a:extLst>
                <a:ext uri="{FF2B5EF4-FFF2-40B4-BE49-F238E27FC236}">
                  <a16:creationId xmlns:a16="http://schemas.microsoft.com/office/drawing/2014/main" id="{17A79C54-0A51-1845-8641-A5C91B840EB0}"/>
                </a:ext>
              </a:extLst>
            </p:cNvPr>
            <p:cNvSpPr/>
            <p:nvPr/>
          </p:nvSpPr>
          <p:spPr>
            <a:xfrm>
              <a:off x="3317622" y="1606925"/>
              <a:ext cx="2030400" cy="463800"/>
            </a:xfrm>
            <a:prstGeom prst="snip2DiagRect">
              <a:avLst>
                <a:gd name="adj1" fmla="val 0"/>
                <a:gd name="adj2" fmla="val 16667"/>
              </a:avLst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288;p42">
            <a:extLst>
              <a:ext uri="{FF2B5EF4-FFF2-40B4-BE49-F238E27FC236}">
                <a16:creationId xmlns:a16="http://schemas.microsoft.com/office/drawing/2014/main" id="{17CA00C1-DCF2-5B40-97D6-E62A3A047929}"/>
              </a:ext>
            </a:extLst>
          </p:cNvPr>
          <p:cNvSpPr txBox="1">
            <a:spLocks/>
          </p:cNvSpPr>
          <p:nvPr/>
        </p:nvSpPr>
        <p:spPr>
          <a:xfrm flipH="1">
            <a:off x="1623995" y="1151104"/>
            <a:ext cx="3394426" cy="400079"/>
          </a:xfrm>
          <a:prstGeom prst="rect">
            <a:avLst/>
          </a:prstGeom>
        </p:spPr>
        <p:txBody>
          <a:bodyPr spcFirstLastPara="1" wrap="square" lIns="251999" tIns="91425" rIns="91425" bIns="91425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KANBAN</a:t>
            </a:r>
          </a:p>
        </p:txBody>
      </p:sp>
      <p:sp>
        <p:nvSpPr>
          <p:cNvPr id="70" name="Google Shape;293;p34">
            <a:extLst>
              <a:ext uri="{FF2B5EF4-FFF2-40B4-BE49-F238E27FC236}">
                <a16:creationId xmlns:a16="http://schemas.microsoft.com/office/drawing/2014/main" id="{B21A10DC-2093-804A-B46E-B85BC012237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6" name="Titre 5">
            <a:extLst>
              <a:ext uri="{FF2B5EF4-FFF2-40B4-BE49-F238E27FC236}">
                <a16:creationId xmlns:a16="http://schemas.microsoft.com/office/drawing/2014/main" id="{4936DD92-CB3A-E44D-AB0E-8B68EDF1213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/>
              <a:t>NOS OUTILS</a:t>
            </a:r>
          </a:p>
        </p:txBody>
      </p:sp>
      <p:pic>
        <p:nvPicPr>
          <p:cNvPr id="2" name="Image 2">
            <a:extLst>
              <a:ext uri="{FF2B5EF4-FFF2-40B4-BE49-F238E27FC236}">
                <a16:creationId xmlns:a16="http://schemas.microsoft.com/office/drawing/2014/main" id="{DC88D541-4256-E44B-87DF-B8AC155C98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176" y="1736879"/>
            <a:ext cx="7552027" cy="3289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6970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277;p42">
            <a:extLst>
              <a:ext uri="{FF2B5EF4-FFF2-40B4-BE49-F238E27FC236}">
                <a16:creationId xmlns:a16="http://schemas.microsoft.com/office/drawing/2014/main" id="{2DC583A3-B67F-FD48-B3CB-8A3D31ED5E16}"/>
              </a:ext>
            </a:extLst>
          </p:cNvPr>
          <p:cNvGrpSpPr/>
          <p:nvPr/>
        </p:nvGrpSpPr>
        <p:grpSpPr>
          <a:xfrm>
            <a:off x="1417071" y="1113946"/>
            <a:ext cx="7782588" cy="463800"/>
            <a:chOff x="3110698" y="1606925"/>
            <a:chExt cx="7782588" cy="463800"/>
          </a:xfrm>
        </p:grpSpPr>
        <p:cxnSp>
          <p:nvCxnSpPr>
            <p:cNvPr id="58" name="Google Shape;278;p42">
              <a:extLst>
                <a:ext uri="{FF2B5EF4-FFF2-40B4-BE49-F238E27FC236}">
                  <a16:creationId xmlns:a16="http://schemas.microsoft.com/office/drawing/2014/main" id="{066491E2-3E86-7843-93C9-CFEFD2FBA5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10698" y="1838825"/>
              <a:ext cx="7782588" cy="75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59" name="Google Shape;279;p42">
              <a:extLst>
                <a:ext uri="{FF2B5EF4-FFF2-40B4-BE49-F238E27FC236}">
                  <a16:creationId xmlns:a16="http://schemas.microsoft.com/office/drawing/2014/main" id="{17A79C54-0A51-1845-8641-A5C91B840EB0}"/>
                </a:ext>
              </a:extLst>
            </p:cNvPr>
            <p:cNvSpPr/>
            <p:nvPr/>
          </p:nvSpPr>
          <p:spPr>
            <a:xfrm>
              <a:off x="3317622" y="1606925"/>
              <a:ext cx="2030400" cy="463800"/>
            </a:xfrm>
            <a:prstGeom prst="snip2DiagRect">
              <a:avLst>
                <a:gd name="adj1" fmla="val 0"/>
                <a:gd name="adj2" fmla="val 16667"/>
              </a:avLst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288;p42">
            <a:extLst>
              <a:ext uri="{FF2B5EF4-FFF2-40B4-BE49-F238E27FC236}">
                <a16:creationId xmlns:a16="http://schemas.microsoft.com/office/drawing/2014/main" id="{17CA00C1-DCF2-5B40-97D6-E62A3A047929}"/>
              </a:ext>
            </a:extLst>
          </p:cNvPr>
          <p:cNvSpPr txBox="1">
            <a:spLocks/>
          </p:cNvSpPr>
          <p:nvPr/>
        </p:nvSpPr>
        <p:spPr>
          <a:xfrm flipH="1">
            <a:off x="1623995" y="1151104"/>
            <a:ext cx="3394426" cy="400079"/>
          </a:xfrm>
          <a:prstGeom prst="rect">
            <a:avLst/>
          </a:prstGeom>
        </p:spPr>
        <p:txBody>
          <a:bodyPr spcFirstLastPara="1" wrap="square" lIns="251999" tIns="91425" rIns="91425" bIns="91425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GITLAB</a:t>
            </a:r>
          </a:p>
        </p:txBody>
      </p:sp>
      <p:sp>
        <p:nvSpPr>
          <p:cNvPr id="70" name="Google Shape;293;p34">
            <a:extLst>
              <a:ext uri="{FF2B5EF4-FFF2-40B4-BE49-F238E27FC236}">
                <a16:creationId xmlns:a16="http://schemas.microsoft.com/office/drawing/2014/main" id="{B21A10DC-2093-804A-B46E-B85BC012237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6" name="Titre 5">
            <a:extLst>
              <a:ext uri="{FF2B5EF4-FFF2-40B4-BE49-F238E27FC236}">
                <a16:creationId xmlns:a16="http://schemas.microsoft.com/office/drawing/2014/main" id="{4936DD92-CB3A-E44D-AB0E-8B68EDF1213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/>
              <a:t>NOS OUTILS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A0EFEBB3-313B-056E-9C1F-4C970747B9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7434" y="1621742"/>
            <a:ext cx="5549132" cy="3468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2620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4"/>
          <p:cNvSpPr txBox="1">
            <a:spLocks noGrp="1"/>
          </p:cNvSpPr>
          <p:nvPr>
            <p:ph type="ctrTitle"/>
          </p:nvPr>
        </p:nvSpPr>
        <p:spPr>
          <a:xfrm flipH="1">
            <a:off x="2747779" y="2635675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fr-FR" dirty="0"/>
              <a:t>Réalisations</a:t>
            </a:r>
          </a:p>
        </p:txBody>
      </p:sp>
      <p:sp>
        <p:nvSpPr>
          <p:cNvPr id="290" name="Google Shape;290;p34"/>
          <p:cNvSpPr txBox="1">
            <a:spLocks noGrp="1"/>
          </p:cNvSpPr>
          <p:nvPr>
            <p:ph type="subTitle" idx="1"/>
          </p:nvPr>
        </p:nvSpPr>
        <p:spPr>
          <a:xfrm>
            <a:off x="3718579" y="4030481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fr-FR"/>
              <a:t>Tâches effectuées &amp; problèmes rencontrés</a:t>
            </a:r>
          </a:p>
        </p:txBody>
      </p:sp>
      <p:sp>
        <p:nvSpPr>
          <p:cNvPr id="291" name="Google Shape;291;p34"/>
          <p:cNvSpPr txBox="1">
            <a:spLocks noGrp="1"/>
          </p:cNvSpPr>
          <p:nvPr>
            <p:ph type="title" idx="2"/>
          </p:nvPr>
        </p:nvSpPr>
        <p:spPr>
          <a:xfrm flipH="1">
            <a:off x="4964179" y="23238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cxnSp>
        <p:nvCxnSpPr>
          <p:cNvPr id="292" name="Google Shape;292;p34"/>
          <p:cNvCxnSpPr/>
          <p:nvPr/>
        </p:nvCxnSpPr>
        <p:spPr>
          <a:xfrm>
            <a:off x="7578325" y="4028400"/>
            <a:ext cx="15657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508868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ch Newsletter XL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3F3F3"/>
      </a:accent1>
      <a:accent2>
        <a:srgbClr val="D9D9D9"/>
      </a:accent2>
      <a:accent3>
        <a:srgbClr val="B7B7B7"/>
      </a:accent3>
      <a:accent4>
        <a:srgbClr val="999999"/>
      </a:accent4>
      <a:accent5>
        <a:srgbClr val="666666"/>
      </a:accent5>
      <a:accent6>
        <a:srgbClr val="000000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Simple Light</Template>
  <TotalTime>2733</TotalTime>
  <Words>444</Words>
  <Application>Microsoft Macintosh PowerPoint</Application>
  <PresentationFormat>Affichage à l'écran (16:9)</PresentationFormat>
  <Paragraphs>140</Paragraphs>
  <Slides>22</Slides>
  <Notes>22</Notes>
  <HiddenSlides>0</HiddenSlides>
  <MMClips>0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22</vt:i4>
      </vt:variant>
    </vt:vector>
  </HeadingPairs>
  <TitlesOfParts>
    <vt:vector size="31" baseType="lpstr">
      <vt:lpstr>Arial</vt:lpstr>
      <vt:lpstr>Calibri</vt:lpstr>
      <vt:lpstr>Exo 2</vt:lpstr>
      <vt:lpstr>Fira Sans Extra Condensed Medium</vt:lpstr>
      <vt:lpstr>Nunito Light</vt:lpstr>
      <vt:lpstr>Roboto</vt:lpstr>
      <vt:lpstr>Roboto Condensed</vt:lpstr>
      <vt:lpstr>Roboto Condensed Light</vt:lpstr>
      <vt:lpstr>Tech Newsletter XL by Slidesgo</vt:lpstr>
      <vt:lpstr>BIG DATA PROJECT  Soutenance Finale</vt:lpstr>
      <vt:lpstr>SOMMAIRE</vt:lpstr>
      <vt:lpstr>LE SUJET</vt:lpstr>
      <vt:lpstr>ANALYSE DU SUJET</vt:lpstr>
      <vt:lpstr>GESTION DE PROJET</vt:lpstr>
      <vt:lpstr>NOS OUTILS</vt:lpstr>
      <vt:lpstr>NOS OUTILS</vt:lpstr>
      <vt:lpstr>NOS OUTILS</vt:lpstr>
      <vt:lpstr>Réalisations</vt:lpstr>
      <vt:lpstr>ANALYSE ET TRAITEMENT DU JEU DE DONNÉES</vt:lpstr>
      <vt:lpstr>EXPLORATION DE DONNÉES</vt:lpstr>
      <vt:lpstr>EXPLORATION DE DONNÉES</vt:lpstr>
      <vt:lpstr>ALGORITHME DE MACHINE LEARNING</vt:lpstr>
      <vt:lpstr>GUI</vt:lpstr>
      <vt:lpstr>CONFIGURATION HADOOP &amp; AWS</vt:lpstr>
      <vt:lpstr>CONFIGURATION DE HADOOP</vt:lpstr>
      <vt:lpstr>STOCKAGE CLOUD VIA AWS</vt:lpstr>
      <vt:lpstr>STOCKAGE CLOUD VIA AWS</vt:lpstr>
      <vt:lpstr>STOCKAGE CLOUD VIA AWS</vt:lpstr>
      <vt:lpstr>BASE DE DONNEES MONGODB</vt:lpstr>
      <vt:lpstr>DÉMONSTRATION</vt:lpstr>
      <vt:lpstr>MERCI POUR VOTRE ATTENTION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subject/>
  <dc:creator>Thomas Romain JAULGEY</dc:creator>
  <cp:keywords/>
  <dc:description/>
  <cp:lastModifiedBy>Thomas Romain JAULGEY</cp:lastModifiedBy>
  <cp:revision>14</cp:revision>
  <dcterms:created xsi:type="dcterms:W3CDTF">2022-03-25T14:15:14Z</dcterms:created>
  <dcterms:modified xsi:type="dcterms:W3CDTF">2022-05-31T11:59:28Z</dcterms:modified>
  <cp:category/>
</cp:coreProperties>
</file>